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6"/>
  </p:notesMasterIdLst>
  <p:sldIdLst>
    <p:sldId id="256" r:id="rId3"/>
    <p:sldId id="262" r:id="rId4"/>
    <p:sldId id="266" r:id="rId5"/>
    <p:sldId id="265" r:id="rId6"/>
    <p:sldId id="267" r:id="rId7"/>
    <p:sldId id="268" r:id="rId8"/>
    <p:sldId id="270" r:id="rId9"/>
    <p:sldId id="272" r:id="rId10"/>
    <p:sldId id="269" r:id="rId11"/>
    <p:sldId id="271" r:id="rId12"/>
    <p:sldId id="274" r:id="rId13"/>
    <p:sldId id="275" r:id="rId14"/>
    <p:sldId id="276"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w, Kiri" initials="SK" lastIdx="3" clrIdx="0">
    <p:extLst>
      <p:ext uri="{19B8F6BF-5375-455C-9EA6-DF929625EA0E}">
        <p15:presenceInfo xmlns:p15="http://schemas.microsoft.com/office/powerpoint/2012/main" userId="S-1-5-21-1166995433-1363957665-3181207579-298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8A4FF"/>
    <a:srgbClr val="21B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402"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0DA1E3-FFD5-42FB-BC50-A319A4A0FF27}" type="datetimeFigureOut">
              <a:rPr lang="en-GB" smtClean="0"/>
              <a:t>18/12/2018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97437E-24CB-4DE9-A38B-55CE6A7922A0}" type="slidenum">
              <a:rPr lang="en-GB" smtClean="0"/>
              <a:t>‹#›</a:t>
            </a:fld>
            <a:endParaRPr lang="en-GB"/>
          </a:p>
        </p:txBody>
      </p:sp>
    </p:spTree>
    <p:extLst>
      <p:ext uri="{BB962C8B-B14F-4D97-AF65-F5344CB8AC3E}">
        <p14:creationId xmlns:p14="http://schemas.microsoft.com/office/powerpoint/2010/main" val="3702110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4F65A4E-C334-4256-B856-9522122E6ED0}"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3378338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4F65A4E-C334-4256-B856-9522122E6ED0}" type="slidenum">
              <a:rPr lang="en-GB" smtClean="0">
                <a:solidFill>
                  <a:prstClr val="black"/>
                </a:solidFill>
              </a:rPr>
              <a:pPr/>
              <a:t>11</a:t>
            </a:fld>
            <a:endParaRPr lang="en-GB" dirty="0">
              <a:solidFill>
                <a:prstClr val="black"/>
              </a:solidFill>
            </a:endParaRPr>
          </a:p>
        </p:txBody>
      </p:sp>
    </p:spTree>
    <p:extLst>
      <p:ext uri="{BB962C8B-B14F-4D97-AF65-F5344CB8AC3E}">
        <p14:creationId xmlns:p14="http://schemas.microsoft.com/office/powerpoint/2010/main" val="1218891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4F65A4E-C334-4256-B856-9522122E6ED0}" type="slidenum">
              <a:rPr lang="en-GB" smtClean="0">
                <a:solidFill>
                  <a:prstClr val="black"/>
                </a:solidFill>
              </a:rPr>
              <a:pPr/>
              <a:t>12</a:t>
            </a:fld>
            <a:endParaRPr lang="en-GB" dirty="0">
              <a:solidFill>
                <a:prstClr val="black"/>
              </a:solidFill>
            </a:endParaRPr>
          </a:p>
        </p:txBody>
      </p:sp>
    </p:spTree>
    <p:extLst>
      <p:ext uri="{BB962C8B-B14F-4D97-AF65-F5344CB8AC3E}">
        <p14:creationId xmlns:p14="http://schemas.microsoft.com/office/powerpoint/2010/main" val="625963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4F65A4E-C334-4256-B856-9522122E6ED0}" type="slidenum">
              <a:rPr lang="en-GB" smtClean="0">
                <a:solidFill>
                  <a:prstClr val="black"/>
                </a:solidFill>
              </a:rPr>
              <a:pPr/>
              <a:t>13</a:t>
            </a:fld>
            <a:endParaRPr lang="en-GB" dirty="0">
              <a:solidFill>
                <a:prstClr val="black"/>
              </a:solidFill>
            </a:endParaRPr>
          </a:p>
        </p:txBody>
      </p:sp>
    </p:spTree>
    <p:extLst>
      <p:ext uri="{BB962C8B-B14F-4D97-AF65-F5344CB8AC3E}">
        <p14:creationId xmlns:p14="http://schemas.microsoft.com/office/powerpoint/2010/main" val="3776993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4F65A4E-C334-4256-B856-9522122E6ED0}"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418992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4F65A4E-C334-4256-B856-9522122E6ED0}" type="slidenum">
              <a:rPr lang="en-GB" smtClean="0">
                <a:solidFill>
                  <a:prstClr val="black"/>
                </a:solidFill>
              </a:rPr>
              <a:pPr/>
              <a:t>4</a:t>
            </a:fld>
            <a:endParaRPr lang="en-GB" dirty="0">
              <a:solidFill>
                <a:prstClr val="black"/>
              </a:solidFill>
            </a:endParaRPr>
          </a:p>
        </p:txBody>
      </p:sp>
    </p:spTree>
    <p:extLst>
      <p:ext uri="{BB962C8B-B14F-4D97-AF65-F5344CB8AC3E}">
        <p14:creationId xmlns:p14="http://schemas.microsoft.com/office/powerpoint/2010/main" val="2415497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4F65A4E-C334-4256-B856-9522122E6ED0}"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3745246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4F65A4E-C334-4256-B856-9522122E6ED0}" type="slidenum">
              <a:rPr lang="en-GB" smtClean="0">
                <a:solidFill>
                  <a:prstClr val="black"/>
                </a:solidFill>
              </a:rPr>
              <a:pPr/>
              <a:t>6</a:t>
            </a:fld>
            <a:endParaRPr lang="en-GB" dirty="0">
              <a:solidFill>
                <a:prstClr val="black"/>
              </a:solidFill>
            </a:endParaRPr>
          </a:p>
        </p:txBody>
      </p:sp>
    </p:spTree>
    <p:extLst>
      <p:ext uri="{BB962C8B-B14F-4D97-AF65-F5344CB8AC3E}">
        <p14:creationId xmlns:p14="http://schemas.microsoft.com/office/powerpoint/2010/main" val="1235410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4F65A4E-C334-4256-B856-9522122E6ED0}" type="slidenum">
              <a:rPr lang="en-GB" smtClean="0">
                <a:solidFill>
                  <a:prstClr val="black"/>
                </a:solidFill>
              </a:rPr>
              <a:pPr/>
              <a:t>7</a:t>
            </a:fld>
            <a:endParaRPr lang="en-GB" dirty="0">
              <a:solidFill>
                <a:prstClr val="black"/>
              </a:solidFill>
            </a:endParaRPr>
          </a:p>
        </p:txBody>
      </p:sp>
    </p:spTree>
    <p:extLst>
      <p:ext uri="{BB962C8B-B14F-4D97-AF65-F5344CB8AC3E}">
        <p14:creationId xmlns:p14="http://schemas.microsoft.com/office/powerpoint/2010/main" val="3523782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4F65A4E-C334-4256-B856-9522122E6ED0}" type="slidenum">
              <a:rPr lang="en-GB" smtClean="0">
                <a:solidFill>
                  <a:prstClr val="black"/>
                </a:solidFill>
              </a:rPr>
              <a:pPr/>
              <a:t>8</a:t>
            </a:fld>
            <a:endParaRPr lang="en-GB" dirty="0">
              <a:solidFill>
                <a:prstClr val="black"/>
              </a:solidFill>
            </a:endParaRPr>
          </a:p>
        </p:txBody>
      </p:sp>
    </p:spTree>
    <p:extLst>
      <p:ext uri="{BB962C8B-B14F-4D97-AF65-F5344CB8AC3E}">
        <p14:creationId xmlns:p14="http://schemas.microsoft.com/office/powerpoint/2010/main" val="4079808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4F65A4E-C334-4256-B856-9522122E6ED0}" type="slidenum">
              <a:rPr lang="en-GB" smtClean="0">
                <a:solidFill>
                  <a:prstClr val="black"/>
                </a:solidFill>
              </a:rPr>
              <a:pPr/>
              <a:t>9</a:t>
            </a:fld>
            <a:endParaRPr lang="en-GB" dirty="0">
              <a:solidFill>
                <a:prstClr val="black"/>
              </a:solidFill>
            </a:endParaRPr>
          </a:p>
        </p:txBody>
      </p:sp>
    </p:spTree>
    <p:extLst>
      <p:ext uri="{BB962C8B-B14F-4D97-AF65-F5344CB8AC3E}">
        <p14:creationId xmlns:p14="http://schemas.microsoft.com/office/powerpoint/2010/main" val="1612144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dirty="0"/>
          </a:p>
        </p:txBody>
      </p:sp>
      <p:sp>
        <p:nvSpPr>
          <p:cNvPr id="4" name="Slide Number Placeholder 3"/>
          <p:cNvSpPr>
            <a:spLocks noGrp="1"/>
          </p:cNvSpPr>
          <p:nvPr>
            <p:ph type="sldNum" sz="quarter" idx="10"/>
          </p:nvPr>
        </p:nvSpPr>
        <p:spPr/>
        <p:txBody>
          <a:bodyPr/>
          <a:lstStyle/>
          <a:p>
            <a:fld id="{D4F65A4E-C334-4256-B856-9522122E6ED0}" type="slidenum">
              <a:rPr lang="en-GB" smtClean="0">
                <a:solidFill>
                  <a:prstClr val="black"/>
                </a:solidFill>
              </a:rPr>
              <a:pPr/>
              <a:t>10</a:t>
            </a:fld>
            <a:endParaRPr lang="en-GB" dirty="0">
              <a:solidFill>
                <a:prstClr val="black"/>
              </a:solidFill>
            </a:endParaRPr>
          </a:p>
        </p:txBody>
      </p:sp>
    </p:spTree>
    <p:extLst>
      <p:ext uri="{BB962C8B-B14F-4D97-AF65-F5344CB8AC3E}">
        <p14:creationId xmlns:p14="http://schemas.microsoft.com/office/powerpoint/2010/main" val="3358305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AA515CA3-D7ED-BB40-B126-020E6144B317}"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A2EF5-87EB-C443-B5FC-78C80B9A6935}" type="slidenum">
              <a:rPr lang="en-US" smtClean="0"/>
              <a:t>‹#›</a:t>
            </a:fld>
            <a:endParaRPr lang="en-US"/>
          </a:p>
        </p:txBody>
      </p:sp>
    </p:spTree>
    <p:extLst>
      <p:ext uri="{BB962C8B-B14F-4D97-AF65-F5344CB8AC3E}">
        <p14:creationId xmlns:p14="http://schemas.microsoft.com/office/powerpoint/2010/main" val="3074648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A515CA3-D7ED-BB40-B126-020E6144B317}"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A2EF5-87EB-C443-B5FC-78C80B9A6935}" type="slidenum">
              <a:rPr lang="en-US" smtClean="0"/>
              <a:t>‹#›</a:t>
            </a:fld>
            <a:endParaRPr lang="en-US"/>
          </a:p>
        </p:txBody>
      </p:sp>
    </p:spTree>
    <p:extLst>
      <p:ext uri="{BB962C8B-B14F-4D97-AF65-F5344CB8AC3E}">
        <p14:creationId xmlns:p14="http://schemas.microsoft.com/office/powerpoint/2010/main" val="4212145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A515CA3-D7ED-BB40-B126-020E6144B317}"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A2EF5-87EB-C443-B5FC-78C80B9A6935}" type="slidenum">
              <a:rPr lang="en-US" smtClean="0"/>
              <a:t>‹#›</a:t>
            </a:fld>
            <a:endParaRPr lang="en-US"/>
          </a:p>
        </p:txBody>
      </p:sp>
    </p:spTree>
    <p:extLst>
      <p:ext uri="{BB962C8B-B14F-4D97-AF65-F5344CB8AC3E}">
        <p14:creationId xmlns:p14="http://schemas.microsoft.com/office/powerpoint/2010/main" val="934741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A515CA3-D7ED-BB40-B126-020E6144B317}" type="datetimeFigureOut">
              <a:rPr lang="en-US" smtClean="0">
                <a:solidFill>
                  <a:prstClr val="black">
                    <a:tint val="75000"/>
                  </a:prstClr>
                </a:solidFill>
              </a:rPr>
              <a:pPr/>
              <a:t>12/18/2018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65A2EF5-87EB-C443-B5FC-78C80B9A693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61338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515CA3-D7ED-BB40-B126-020E6144B317}" type="datetimeFigureOut">
              <a:rPr lang="en-US" smtClean="0">
                <a:solidFill>
                  <a:prstClr val="black">
                    <a:tint val="75000"/>
                  </a:prstClr>
                </a:solidFill>
              </a:rPr>
              <a:pPr/>
              <a:t>12/18/2018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65A2EF5-87EB-C443-B5FC-78C80B9A693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10366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515CA3-D7ED-BB40-B126-020E6144B317}" type="datetimeFigureOut">
              <a:rPr lang="en-US" smtClean="0">
                <a:solidFill>
                  <a:prstClr val="black">
                    <a:tint val="75000"/>
                  </a:prstClr>
                </a:solidFill>
              </a:rPr>
              <a:pPr/>
              <a:t>12/18/2018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65A2EF5-87EB-C443-B5FC-78C80B9A693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509530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A515CA3-D7ED-BB40-B126-020E6144B317}" type="datetimeFigureOut">
              <a:rPr lang="en-US" smtClean="0">
                <a:solidFill>
                  <a:prstClr val="black">
                    <a:tint val="75000"/>
                  </a:prstClr>
                </a:solidFill>
              </a:rPr>
              <a:pPr/>
              <a:t>12/18/2018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65A2EF5-87EB-C443-B5FC-78C80B9A693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79074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A515CA3-D7ED-BB40-B126-020E6144B317}" type="datetimeFigureOut">
              <a:rPr lang="en-US" smtClean="0">
                <a:solidFill>
                  <a:prstClr val="black">
                    <a:tint val="75000"/>
                  </a:prstClr>
                </a:solidFill>
              </a:rPr>
              <a:pPr/>
              <a:t>12/18/2018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765A2EF5-87EB-C443-B5FC-78C80B9A693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02326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A515CA3-D7ED-BB40-B126-020E6144B317}" type="datetimeFigureOut">
              <a:rPr lang="en-US" smtClean="0">
                <a:solidFill>
                  <a:prstClr val="black">
                    <a:tint val="75000"/>
                  </a:prstClr>
                </a:solidFill>
              </a:rPr>
              <a:pPr/>
              <a:t>12/18/2018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765A2EF5-87EB-C443-B5FC-78C80B9A693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65066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515CA3-D7ED-BB40-B126-020E6144B317}" type="datetimeFigureOut">
              <a:rPr lang="en-US" smtClean="0">
                <a:solidFill>
                  <a:prstClr val="black">
                    <a:tint val="75000"/>
                  </a:prstClr>
                </a:solidFill>
              </a:rPr>
              <a:pPr/>
              <a:t>12/18/2018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765A2EF5-87EB-C443-B5FC-78C80B9A693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2176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515CA3-D7ED-BB40-B126-020E6144B317}" type="datetimeFigureOut">
              <a:rPr lang="en-US" smtClean="0">
                <a:solidFill>
                  <a:prstClr val="black">
                    <a:tint val="75000"/>
                  </a:prstClr>
                </a:solidFill>
              </a:rPr>
              <a:pPr/>
              <a:t>12/18/2018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65A2EF5-87EB-C443-B5FC-78C80B9A693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35002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A515CA3-D7ED-BB40-B126-020E6144B317}"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A2EF5-87EB-C443-B5FC-78C80B9A6935}" type="slidenum">
              <a:rPr lang="en-US" smtClean="0"/>
              <a:t>‹#›</a:t>
            </a:fld>
            <a:endParaRPr lang="en-US"/>
          </a:p>
        </p:txBody>
      </p:sp>
    </p:spTree>
    <p:extLst>
      <p:ext uri="{BB962C8B-B14F-4D97-AF65-F5344CB8AC3E}">
        <p14:creationId xmlns:p14="http://schemas.microsoft.com/office/powerpoint/2010/main" val="8245780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515CA3-D7ED-BB40-B126-020E6144B317}" type="datetimeFigureOut">
              <a:rPr lang="en-US" smtClean="0">
                <a:solidFill>
                  <a:prstClr val="black">
                    <a:tint val="75000"/>
                  </a:prstClr>
                </a:solidFill>
              </a:rPr>
              <a:pPr/>
              <a:t>12/18/2018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65A2EF5-87EB-C443-B5FC-78C80B9A693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802950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515CA3-D7ED-BB40-B126-020E6144B317}" type="datetimeFigureOut">
              <a:rPr lang="en-US" smtClean="0">
                <a:solidFill>
                  <a:prstClr val="black">
                    <a:tint val="75000"/>
                  </a:prstClr>
                </a:solidFill>
              </a:rPr>
              <a:pPr/>
              <a:t>12/18/2018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65A2EF5-87EB-C443-B5FC-78C80B9A693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782253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515CA3-D7ED-BB40-B126-020E6144B317}" type="datetimeFigureOut">
              <a:rPr lang="en-US" smtClean="0">
                <a:solidFill>
                  <a:prstClr val="black">
                    <a:tint val="75000"/>
                  </a:prstClr>
                </a:solidFill>
              </a:rPr>
              <a:pPr/>
              <a:t>12/18/2018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65A2EF5-87EB-C443-B5FC-78C80B9A693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01280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AA515CA3-D7ED-BB40-B126-020E6144B317}"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A2EF5-87EB-C443-B5FC-78C80B9A6935}" type="slidenum">
              <a:rPr lang="en-US" smtClean="0"/>
              <a:t>‹#›</a:t>
            </a:fld>
            <a:endParaRPr lang="en-US"/>
          </a:p>
        </p:txBody>
      </p:sp>
    </p:spTree>
    <p:extLst>
      <p:ext uri="{BB962C8B-B14F-4D97-AF65-F5344CB8AC3E}">
        <p14:creationId xmlns:p14="http://schemas.microsoft.com/office/powerpoint/2010/main" val="245898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AA515CA3-D7ED-BB40-B126-020E6144B317}"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A2EF5-87EB-C443-B5FC-78C80B9A6935}" type="slidenum">
              <a:rPr lang="en-US" smtClean="0"/>
              <a:t>‹#›</a:t>
            </a:fld>
            <a:endParaRPr lang="en-US"/>
          </a:p>
        </p:txBody>
      </p:sp>
    </p:spTree>
    <p:extLst>
      <p:ext uri="{BB962C8B-B14F-4D97-AF65-F5344CB8AC3E}">
        <p14:creationId xmlns:p14="http://schemas.microsoft.com/office/powerpoint/2010/main" val="252706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AA515CA3-D7ED-BB40-B126-020E6144B317}" type="datetimeFigureOut">
              <a:rPr lang="en-US" smtClean="0"/>
              <a:t>12/18/2018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5A2EF5-87EB-C443-B5FC-78C80B9A6935}" type="slidenum">
              <a:rPr lang="en-US" smtClean="0"/>
              <a:t>‹#›</a:t>
            </a:fld>
            <a:endParaRPr lang="en-US"/>
          </a:p>
        </p:txBody>
      </p:sp>
    </p:spTree>
    <p:extLst>
      <p:ext uri="{BB962C8B-B14F-4D97-AF65-F5344CB8AC3E}">
        <p14:creationId xmlns:p14="http://schemas.microsoft.com/office/powerpoint/2010/main" val="599034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AA515CA3-D7ED-BB40-B126-020E6144B317}" type="datetimeFigureOut">
              <a:rPr lang="en-US" smtClean="0"/>
              <a:t>12/18/2018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5A2EF5-87EB-C443-B5FC-78C80B9A6935}" type="slidenum">
              <a:rPr lang="en-US" smtClean="0"/>
              <a:t>‹#›</a:t>
            </a:fld>
            <a:endParaRPr lang="en-US"/>
          </a:p>
        </p:txBody>
      </p:sp>
    </p:spTree>
    <p:extLst>
      <p:ext uri="{BB962C8B-B14F-4D97-AF65-F5344CB8AC3E}">
        <p14:creationId xmlns:p14="http://schemas.microsoft.com/office/powerpoint/2010/main" val="1263257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515CA3-D7ED-BB40-B126-020E6144B317}" type="datetimeFigureOut">
              <a:rPr lang="en-US" smtClean="0"/>
              <a:t>12/18/2018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5A2EF5-87EB-C443-B5FC-78C80B9A6935}" type="slidenum">
              <a:rPr lang="en-US" smtClean="0"/>
              <a:t>‹#›</a:t>
            </a:fld>
            <a:endParaRPr lang="en-US"/>
          </a:p>
        </p:txBody>
      </p:sp>
    </p:spTree>
    <p:extLst>
      <p:ext uri="{BB962C8B-B14F-4D97-AF65-F5344CB8AC3E}">
        <p14:creationId xmlns:p14="http://schemas.microsoft.com/office/powerpoint/2010/main" val="605547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A515CA3-D7ED-BB40-B126-020E6144B317}"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A2EF5-87EB-C443-B5FC-78C80B9A6935}" type="slidenum">
              <a:rPr lang="en-US" smtClean="0"/>
              <a:t>‹#›</a:t>
            </a:fld>
            <a:endParaRPr lang="en-US"/>
          </a:p>
        </p:txBody>
      </p:sp>
    </p:spTree>
    <p:extLst>
      <p:ext uri="{BB962C8B-B14F-4D97-AF65-F5344CB8AC3E}">
        <p14:creationId xmlns:p14="http://schemas.microsoft.com/office/powerpoint/2010/main" val="3151243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A515CA3-D7ED-BB40-B126-020E6144B317}"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A2EF5-87EB-C443-B5FC-78C80B9A6935}" type="slidenum">
              <a:rPr lang="en-US" smtClean="0"/>
              <a:t>‹#›</a:t>
            </a:fld>
            <a:endParaRPr lang="en-US"/>
          </a:p>
        </p:txBody>
      </p:sp>
    </p:spTree>
    <p:extLst>
      <p:ext uri="{BB962C8B-B14F-4D97-AF65-F5344CB8AC3E}">
        <p14:creationId xmlns:p14="http://schemas.microsoft.com/office/powerpoint/2010/main" val="2673012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515CA3-D7ED-BB40-B126-020E6144B317}" type="datetimeFigureOut">
              <a:rPr lang="en-US" smtClean="0"/>
              <a:t>12/18/2018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5A2EF5-87EB-C443-B5FC-78C80B9A6935}" type="slidenum">
              <a:rPr lang="en-US" smtClean="0"/>
              <a:t>‹#›</a:t>
            </a:fld>
            <a:endParaRPr lang="en-US"/>
          </a:p>
        </p:txBody>
      </p:sp>
    </p:spTree>
    <p:extLst>
      <p:ext uri="{BB962C8B-B14F-4D97-AF65-F5344CB8AC3E}">
        <p14:creationId xmlns:p14="http://schemas.microsoft.com/office/powerpoint/2010/main" val="444428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515CA3-D7ED-BB40-B126-020E6144B317}" type="datetimeFigureOut">
              <a:rPr lang="en-US" smtClean="0">
                <a:solidFill>
                  <a:prstClr val="black">
                    <a:tint val="75000"/>
                  </a:prstClr>
                </a:solidFill>
              </a:rPr>
              <a:pPr/>
              <a:t>12/18/2018</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5A2EF5-87EB-C443-B5FC-78C80B9A6935}"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80949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hyperlink" Target="mailto:kiri.shaw@leeds.gov.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9"/>
          <p:cNvSpPr txBox="1">
            <a:spLocks/>
          </p:cNvSpPr>
          <p:nvPr/>
        </p:nvSpPr>
        <p:spPr>
          <a:xfrm>
            <a:off x="193964" y="2632364"/>
            <a:ext cx="8488218" cy="3482109"/>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GB" sz="4000" b="1" dirty="0" smtClean="0">
                <a:solidFill>
                  <a:srgbClr val="21B0FF"/>
                </a:solidFill>
                <a:latin typeface="Tahoma" pitchFamily="34" charset="0"/>
                <a:ea typeface="Tahoma" pitchFamily="34" charset="0"/>
                <a:cs typeface="Tahoma" pitchFamily="34" charset="0"/>
              </a:rPr>
              <a:t>Directions Panel</a:t>
            </a:r>
            <a:endParaRPr lang="en-US" sz="4000" b="1" dirty="0" smtClean="0">
              <a:solidFill>
                <a:srgbClr val="21B0FF"/>
              </a:solidFill>
              <a:latin typeface="Tahoma" pitchFamily="34" charset="0"/>
              <a:ea typeface="Tahoma" pitchFamily="34" charset="0"/>
              <a:cs typeface="Tahoma" pitchFamily="34" charset="0"/>
            </a:endParaRPr>
          </a:p>
          <a:p>
            <a:pPr algn="l"/>
            <a:endParaRPr lang="en-US" sz="2600" dirty="0" smtClean="0">
              <a:solidFill>
                <a:srgbClr val="21B0FF"/>
              </a:solidFill>
              <a:latin typeface="Tahoma" pitchFamily="34" charset="0"/>
              <a:ea typeface="Tahoma" pitchFamily="34" charset="0"/>
              <a:cs typeface="Tahoma" pitchFamily="34" charset="0"/>
            </a:endParaRPr>
          </a:p>
          <a:p>
            <a:pPr algn="l"/>
            <a:r>
              <a:rPr lang="en-US" sz="2600" dirty="0" smtClean="0">
                <a:solidFill>
                  <a:srgbClr val="7030A0"/>
                </a:solidFill>
                <a:latin typeface="Tahoma" pitchFamily="34" charset="0"/>
                <a:ea typeface="Tahoma" pitchFamily="34" charset="0"/>
                <a:cs typeface="Tahoma" pitchFamily="34" charset="0"/>
              </a:rPr>
              <a:t>A multiagency solution for engagement post 18</a:t>
            </a:r>
          </a:p>
          <a:p>
            <a:pPr algn="l"/>
            <a:r>
              <a:rPr lang="en-US" sz="1400" dirty="0" smtClean="0">
                <a:solidFill>
                  <a:srgbClr val="7030A0"/>
                </a:solidFill>
                <a:latin typeface="Tahoma" pitchFamily="34" charset="0"/>
                <a:ea typeface="Tahoma" pitchFamily="34" charset="0"/>
                <a:cs typeface="Tahoma" pitchFamily="34" charset="0"/>
              </a:rPr>
              <a:t>August 2018</a:t>
            </a:r>
            <a:endParaRPr lang="en-US" sz="1400" dirty="0">
              <a:solidFill>
                <a:srgbClr val="7030A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076885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305099" y="2171481"/>
            <a:ext cx="8543067" cy="4081117"/>
          </a:xfrm>
          <a:prstGeom prst="rect">
            <a:avLst/>
          </a:prstGeom>
          <a:noFill/>
        </p:spPr>
        <p:txBody>
          <a:bodyPr wrap="square" rtlCol="0">
            <a:spAutoFit/>
          </a:bodyPr>
          <a:lstStyle/>
          <a:p>
            <a:pPr>
              <a:lnSpc>
                <a:spcPct val="80000"/>
              </a:lnSpc>
            </a:pPr>
            <a:r>
              <a:rPr lang="en-GB" sz="1600" b="1" dirty="0" smtClean="0">
                <a:solidFill>
                  <a:srgbClr val="502E8B"/>
                </a:solidFill>
                <a:latin typeface="Tahoma" pitchFamily="34" charset="0"/>
                <a:ea typeface="Tahoma" pitchFamily="34" charset="0"/>
                <a:cs typeface="Tahoma" pitchFamily="34" charset="0"/>
              </a:rPr>
              <a:t>“Kirsty” was one of the first cases discussed at the panel and her behaviours and history were a great source of concern to involved professionals. A summary of the nature of concerns is as follows</a:t>
            </a:r>
          </a:p>
          <a:p>
            <a:pPr>
              <a:lnSpc>
                <a:spcPct val="80000"/>
              </a:lnSpc>
            </a:pPr>
            <a:endParaRPr lang="en-GB" sz="1600" b="1" dirty="0">
              <a:solidFill>
                <a:srgbClr val="08A4FF"/>
              </a:solidFill>
              <a:latin typeface="Tahoma" pitchFamily="34" charset="0"/>
              <a:ea typeface="Tahoma" pitchFamily="34" charset="0"/>
              <a:cs typeface="Tahoma" pitchFamily="34" charset="0"/>
            </a:endParaRPr>
          </a:p>
          <a:p>
            <a:pPr marL="285750" indent="-285750">
              <a:lnSpc>
                <a:spcPct val="80000"/>
              </a:lnSpc>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Learning </a:t>
            </a:r>
            <a:r>
              <a:rPr lang="en-GB" sz="1600" b="1" dirty="0">
                <a:solidFill>
                  <a:srgbClr val="08A4FF"/>
                </a:solidFill>
                <a:latin typeface="Tahoma" pitchFamily="34" charset="0"/>
                <a:ea typeface="Tahoma" pitchFamily="34" charset="0"/>
                <a:cs typeface="Tahoma" pitchFamily="34" charset="0"/>
              </a:rPr>
              <a:t>difficulties, history of emotional neglect and diagnosis of Emotional Borderline Personality </a:t>
            </a:r>
            <a:r>
              <a:rPr lang="en-GB" sz="1600" b="1" dirty="0" smtClean="0">
                <a:solidFill>
                  <a:srgbClr val="08A4FF"/>
                </a:solidFill>
                <a:latin typeface="Tahoma" pitchFamily="34" charset="0"/>
                <a:ea typeface="Tahoma" pitchFamily="34" charset="0"/>
                <a:cs typeface="Tahoma" pitchFamily="34" charset="0"/>
              </a:rPr>
              <a:t>Disorder.</a:t>
            </a:r>
            <a:endParaRPr lang="en-GB" sz="1600" b="1" dirty="0">
              <a:solidFill>
                <a:srgbClr val="08A4FF"/>
              </a:solidFill>
              <a:latin typeface="Tahoma" pitchFamily="34" charset="0"/>
              <a:ea typeface="Tahoma" pitchFamily="34" charset="0"/>
              <a:cs typeface="Tahoma" pitchFamily="34" charset="0"/>
            </a:endParaRPr>
          </a:p>
          <a:p>
            <a:pPr marL="285750" indent="-285750">
              <a:lnSpc>
                <a:spcPct val="80000"/>
              </a:lnSpc>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Spent </a:t>
            </a:r>
            <a:r>
              <a:rPr lang="en-GB" sz="1600" b="1" dirty="0">
                <a:solidFill>
                  <a:srgbClr val="08A4FF"/>
                </a:solidFill>
                <a:latin typeface="Tahoma" pitchFamily="34" charset="0"/>
                <a:ea typeface="Tahoma" pitchFamily="34" charset="0"/>
                <a:cs typeface="Tahoma" pitchFamily="34" charset="0"/>
              </a:rPr>
              <a:t>childhood between parents and paternal grandparents.</a:t>
            </a:r>
          </a:p>
          <a:p>
            <a:pPr marL="285750" indent="-285750">
              <a:lnSpc>
                <a:spcPct val="80000"/>
              </a:lnSpc>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Police caution for assault on </a:t>
            </a:r>
            <a:r>
              <a:rPr lang="en-GB" sz="1600" b="1" dirty="0">
                <a:solidFill>
                  <a:srgbClr val="08A4FF"/>
                </a:solidFill>
                <a:latin typeface="Tahoma" pitchFamily="34" charset="0"/>
                <a:ea typeface="Tahoma" pitchFamily="34" charset="0"/>
                <a:cs typeface="Tahoma" pitchFamily="34" charset="0"/>
              </a:rPr>
              <a:t>grandmother and 7 year old sister.</a:t>
            </a:r>
          </a:p>
          <a:p>
            <a:pPr marL="285750" indent="-285750">
              <a:lnSpc>
                <a:spcPct val="80000"/>
              </a:lnSpc>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Spent </a:t>
            </a:r>
            <a:r>
              <a:rPr lang="en-GB" sz="1600" b="1" dirty="0">
                <a:solidFill>
                  <a:srgbClr val="08A4FF"/>
                </a:solidFill>
                <a:latin typeface="Tahoma" pitchFamily="34" charset="0"/>
                <a:ea typeface="Tahoma" pitchFamily="34" charset="0"/>
                <a:cs typeface="Tahoma" pitchFamily="34" charset="0"/>
              </a:rPr>
              <a:t>time in foster placement which broke down.</a:t>
            </a:r>
          </a:p>
          <a:p>
            <a:pPr marL="285750" indent="-285750">
              <a:lnSpc>
                <a:spcPct val="80000"/>
              </a:lnSpc>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Lives </a:t>
            </a:r>
            <a:r>
              <a:rPr lang="en-GB" sz="1600" b="1" dirty="0">
                <a:solidFill>
                  <a:srgbClr val="08A4FF"/>
                </a:solidFill>
                <a:latin typeface="Tahoma" pitchFamily="34" charset="0"/>
                <a:ea typeface="Tahoma" pitchFamily="34" charset="0"/>
                <a:cs typeface="Tahoma" pitchFamily="34" charset="0"/>
              </a:rPr>
              <a:t>in supported </a:t>
            </a:r>
            <a:r>
              <a:rPr lang="en-GB" sz="1600" b="1" dirty="0" smtClean="0">
                <a:solidFill>
                  <a:srgbClr val="08A4FF"/>
                </a:solidFill>
                <a:latin typeface="Tahoma" pitchFamily="34" charset="0"/>
                <a:ea typeface="Tahoma" pitchFamily="34" charset="0"/>
                <a:cs typeface="Tahoma" pitchFamily="34" charset="0"/>
              </a:rPr>
              <a:t>accommodations.</a:t>
            </a:r>
            <a:endParaRPr lang="en-GB" sz="1600" b="1" dirty="0">
              <a:solidFill>
                <a:srgbClr val="08A4FF"/>
              </a:solidFill>
              <a:latin typeface="Tahoma" pitchFamily="34" charset="0"/>
              <a:ea typeface="Tahoma" pitchFamily="34" charset="0"/>
              <a:cs typeface="Tahoma" pitchFamily="34" charset="0"/>
            </a:endParaRPr>
          </a:p>
          <a:p>
            <a:pPr marL="285750" indent="-285750">
              <a:lnSpc>
                <a:spcPct val="80000"/>
              </a:lnSpc>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Exhibits </a:t>
            </a:r>
            <a:r>
              <a:rPr lang="en-GB" sz="1600" b="1" dirty="0">
                <a:solidFill>
                  <a:srgbClr val="08A4FF"/>
                </a:solidFill>
                <a:latin typeface="Tahoma" pitchFamily="34" charset="0"/>
                <a:ea typeface="Tahoma" pitchFamily="34" charset="0"/>
                <a:cs typeface="Tahoma" pitchFamily="34" charset="0"/>
              </a:rPr>
              <a:t>dangerous and </a:t>
            </a:r>
            <a:r>
              <a:rPr lang="en-GB" sz="1600" b="1" dirty="0" smtClean="0">
                <a:solidFill>
                  <a:srgbClr val="08A4FF"/>
                </a:solidFill>
                <a:latin typeface="Tahoma" pitchFamily="34" charset="0"/>
                <a:ea typeface="Tahoma" pitchFamily="34" charset="0"/>
                <a:cs typeface="Tahoma" pitchFamily="34" charset="0"/>
              </a:rPr>
              <a:t>challenging </a:t>
            </a:r>
            <a:r>
              <a:rPr lang="en-GB" sz="1600" b="1" dirty="0">
                <a:solidFill>
                  <a:srgbClr val="08A4FF"/>
                </a:solidFill>
                <a:latin typeface="Tahoma" pitchFamily="34" charset="0"/>
                <a:ea typeface="Tahoma" pitchFamily="34" charset="0"/>
                <a:cs typeface="Tahoma" pitchFamily="34" charset="0"/>
              </a:rPr>
              <a:t>behaviours i.e. walking into </a:t>
            </a:r>
            <a:r>
              <a:rPr lang="en-GB" sz="1600" b="1" dirty="0" smtClean="0">
                <a:solidFill>
                  <a:srgbClr val="08A4FF"/>
                </a:solidFill>
                <a:latin typeface="Tahoma" pitchFamily="34" charset="0"/>
                <a:ea typeface="Tahoma" pitchFamily="34" charset="0"/>
                <a:cs typeface="Tahoma" pitchFamily="34" charset="0"/>
              </a:rPr>
              <a:t>traffic.</a:t>
            </a:r>
            <a:endParaRPr lang="en-GB" sz="1600" b="1" dirty="0">
              <a:solidFill>
                <a:srgbClr val="08A4FF"/>
              </a:solidFill>
              <a:latin typeface="Tahoma" pitchFamily="34" charset="0"/>
              <a:ea typeface="Tahoma" pitchFamily="34" charset="0"/>
              <a:cs typeface="Tahoma" pitchFamily="34" charset="0"/>
            </a:endParaRPr>
          </a:p>
          <a:p>
            <a:pPr marL="285750" indent="-285750">
              <a:lnSpc>
                <a:spcPct val="80000"/>
              </a:lnSpc>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Conducts risky sexual </a:t>
            </a:r>
            <a:r>
              <a:rPr lang="en-GB" sz="1600" b="1" dirty="0">
                <a:solidFill>
                  <a:srgbClr val="08A4FF"/>
                </a:solidFill>
                <a:latin typeface="Tahoma" pitchFamily="34" charset="0"/>
                <a:ea typeface="Tahoma" pitchFamily="34" charset="0"/>
                <a:cs typeface="Tahoma" pitchFamily="34" charset="0"/>
              </a:rPr>
              <a:t>relationships with peers and has made allegations of </a:t>
            </a:r>
            <a:r>
              <a:rPr lang="en-GB" sz="1600" b="1" dirty="0" smtClean="0">
                <a:solidFill>
                  <a:srgbClr val="08A4FF"/>
                </a:solidFill>
                <a:latin typeface="Tahoma" pitchFamily="34" charset="0"/>
                <a:ea typeface="Tahoma" pitchFamily="34" charset="0"/>
                <a:cs typeface="Tahoma" pitchFamily="34" charset="0"/>
              </a:rPr>
              <a:t>rape.</a:t>
            </a:r>
          </a:p>
          <a:p>
            <a:pPr marL="285750" indent="-285750">
              <a:lnSpc>
                <a:spcPct val="80000"/>
              </a:lnSpc>
              <a:buFont typeface="Arial" panose="020B0604020202020204" pitchFamily="34" charset="0"/>
              <a:buChar char="•"/>
            </a:pPr>
            <a:endParaRPr lang="en-GB" sz="1600" b="1" dirty="0">
              <a:solidFill>
                <a:srgbClr val="08A4FF"/>
              </a:solidFill>
              <a:latin typeface="Tahoma" pitchFamily="34" charset="0"/>
              <a:ea typeface="Tahoma" pitchFamily="34" charset="0"/>
              <a:cs typeface="Tahoma" pitchFamily="34" charset="0"/>
            </a:endParaRPr>
          </a:p>
          <a:p>
            <a:pPr>
              <a:lnSpc>
                <a:spcPct val="80000"/>
              </a:lnSpc>
            </a:pPr>
            <a:r>
              <a:rPr lang="en-GB" sz="1600" b="1" dirty="0" smtClean="0">
                <a:solidFill>
                  <a:srgbClr val="502E8B"/>
                </a:solidFill>
                <a:latin typeface="Tahoma" pitchFamily="34" charset="0"/>
                <a:ea typeface="Tahoma" pitchFamily="34" charset="0"/>
                <a:cs typeface="Tahoma" pitchFamily="34" charset="0"/>
              </a:rPr>
              <a:t>Following discussion and monitoring by the panel, a case was made for referral to ASC for more formal support. As a result “Kirsty” was seen at a talking point and now has support from a social worker and St Anne’s support worker so that some of the risks can be addressed and reduced.</a:t>
            </a:r>
            <a:endParaRPr lang="en-GB" sz="1600" b="1" dirty="0" smtClean="0">
              <a:solidFill>
                <a:srgbClr val="002060"/>
              </a:solidFill>
              <a:latin typeface="Tahoma" pitchFamily="34" charset="0"/>
              <a:ea typeface="Tahoma" pitchFamily="34" charset="0"/>
              <a:cs typeface="Tahoma" pitchFamily="34" charset="0"/>
            </a:endParaRPr>
          </a:p>
          <a:p>
            <a:pPr>
              <a:lnSpc>
                <a:spcPct val="80000"/>
              </a:lnSpc>
            </a:pPr>
            <a:endParaRPr lang="en-GB" b="1" dirty="0">
              <a:solidFill>
                <a:srgbClr val="08A4FF"/>
              </a:solidFill>
              <a:latin typeface="Tahoma" pitchFamily="34" charset="0"/>
              <a:ea typeface="Tahoma" pitchFamily="34" charset="0"/>
              <a:cs typeface="Tahoma" pitchFamily="34" charset="0"/>
            </a:endParaRPr>
          </a:p>
          <a:p>
            <a:pPr>
              <a:lnSpc>
                <a:spcPct val="80000"/>
              </a:lnSpc>
            </a:pPr>
            <a:endParaRPr lang="en-GB" b="1" dirty="0">
              <a:solidFill>
                <a:srgbClr val="08A4FF"/>
              </a:solidFill>
              <a:latin typeface="Tahoma" pitchFamily="34" charset="0"/>
              <a:ea typeface="Tahoma" pitchFamily="34" charset="0"/>
              <a:cs typeface="Tahoma" pitchFamily="34" charset="0"/>
            </a:endParaRPr>
          </a:p>
        </p:txBody>
      </p:sp>
      <p:sp>
        <p:nvSpPr>
          <p:cNvPr id="4" name="Content Placeholder 9"/>
          <p:cNvSpPr>
            <a:spLocks noGrp="1"/>
          </p:cNvSpPr>
          <p:nvPr>
            <p:ph idx="1"/>
          </p:nvPr>
        </p:nvSpPr>
        <p:spPr>
          <a:xfrm>
            <a:off x="305099" y="1030854"/>
            <a:ext cx="8103796" cy="910895"/>
          </a:xfrm>
        </p:spPr>
        <p:txBody>
          <a:bodyPr>
            <a:normAutofit/>
          </a:bodyPr>
          <a:lstStyle/>
          <a:p>
            <a:pPr marL="0" indent="0">
              <a:lnSpc>
                <a:spcPct val="80000"/>
              </a:lnSpc>
              <a:buNone/>
            </a:pPr>
            <a:r>
              <a:rPr lang="en-GB" b="1" dirty="0" smtClean="0">
                <a:solidFill>
                  <a:srgbClr val="502E8B"/>
                </a:solidFill>
                <a:latin typeface="Tahoma" pitchFamily="34" charset="0"/>
                <a:ea typeface="Tahoma" pitchFamily="34" charset="0"/>
                <a:cs typeface="Tahoma" pitchFamily="34" charset="0"/>
              </a:rPr>
              <a:t>Case Study 3 – “Kirsty”</a:t>
            </a:r>
            <a:endParaRPr lang="en-GB" b="1" dirty="0">
              <a:solidFill>
                <a:srgbClr val="502E8B"/>
              </a:solidFill>
              <a:latin typeface="Tahoma" pitchFamily="34" charset="0"/>
              <a:ea typeface="Tahoma" pitchFamily="34" charset="0"/>
              <a:cs typeface="Tahoma" pitchFamily="34" charset="0"/>
            </a:endParaRPr>
          </a:p>
          <a:p>
            <a:pPr marL="0" indent="0">
              <a:lnSpc>
                <a:spcPct val="80000"/>
              </a:lnSpc>
              <a:buNone/>
            </a:pPr>
            <a:r>
              <a:rPr lang="en-US" sz="2400" b="1" dirty="0" smtClean="0">
                <a:solidFill>
                  <a:srgbClr val="502E8B"/>
                </a:solidFill>
                <a:latin typeface="Tahoma" pitchFamily="34" charset="0"/>
                <a:ea typeface="Tahoma" pitchFamily="34" charset="0"/>
                <a:cs typeface="Tahoma" pitchFamily="34" charset="0"/>
              </a:rPr>
              <a:t>…………………………………………………………….</a:t>
            </a:r>
          </a:p>
        </p:txBody>
      </p:sp>
      <p:sp>
        <p:nvSpPr>
          <p:cNvPr id="6" name="Rectangle 5"/>
          <p:cNvSpPr/>
          <p:nvPr/>
        </p:nvSpPr>
        <p:spPr>
          <a:xfrm>
            <a:off x="591671" y="2452231"/>
            <a:ext cx="7043126" cy="1569660"/>
          </a:xfrm>
          <a:prstGeom prst="rect">
            <a:avLst/>
          </a:prstGeom>
        </p:spPr>
        <p:txBody>
          <a:bodyPr wrap="square">
            <a:spAutoFit/>
          </a:bodyPr>
          <a:lstStyle/>
          <a:p>
            <a:pPr>
              <a:defRPr/>
            </a:pPr>
            <a:endParaRPr lang="en-GB" sz="3600" dirty="0">
              <a:solidFill>
                <a:prstClr val="black"/>
              </a:solidFill>
            </a:endParaRPr>
          </a:p>
          <a:p>
            <a:pPr>
              <a:defRPr/>
            </a:pPr>
            <a:endParaRPr lang="en-GB" sz="3600" dirty="0">
              <a:solidFill>
                <a:prstClr val="black"/>
              </a:solidFill>
            </a:endParaRPr>
          </a:p>
          <a:p>
            <a:pPr marL="285750" indent="-285750">
              <a:buFont typeface="Wingdings" pitchFamily="2" charset="2"/>
              <a:buChar char="§"/>
            </a:pPr>
            <a:endParaRPr lang="en-GB" sz="2400" b="1" dirty="0" smtClean="0">
              <a:solidFill>
                <a:srgbClr val="21B0FF"/>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37062843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03412" y="2098715"/>
            <a:ext cx="8543067" cy="3194721"/>
          </a:xfrm>
          <a:prstGeom prst="rect">
            <a:avLst/>
          </a:prstGeom>
          <a:noFill/>
        </p:spPr>
        <p:txBody>
          <a:bodyPr wrap="square" rtlCol="0">
            <a:spAutoFit/>
          </a:bodyPr>
          <a:lstStyle/>
          <a:p>
            <a:pPr algn="ctr">
              <a:lnSpc>
                <a:spcPct val="80000"/>
              </a:lnSpc>
            </a:pPr>
            <a:r>
              <a:rPr lang="en-GB" b="1" dirty="0" smtClean="0">
                <a:solidFill>
                  <a:srgbClr val="502E8B"/>
                </a:solidFill>
                <a:latin typeface="Tahoma" pitchFamily="34" charset="0"/>
                <a:ea typeface="Tahoma" pitchFamily="34" charset="0"/>
                <a:cs typeface="Tahoma" pitchFamily="34" charset="0"/>
              </a:rPr>
              <a:t>As this panel continues to grow and develop, some analysis work will be undertaken to identify themes and monitor the impact of </a:t>
            </a:r>
            <a:r>
              <a:rPr lang="en-GB" b="1" smtClean="0">
                <a:solidFill>
                  <a:srgbClr val="502E8B"/>
                </a:solidFill>
                <a:latin typeface="Tahoma" pitchFamily="34" charset="0"/>
                <a:ea typeface="Tahoma" pitchFamily="34" charset="0"/>
                <a:cs typeface="Tahoma" pitchFamily="34" charset="0"/>
              </a:rPr>
              <a:t>these discussions </a:t>
            </a:r>
            <a:r>
              <a:rPr lang="en-GB" b="1" dirty="0" smtClean="0">
                <a:solidFill>
                  <a:srgbClr val="502E8B"/>
                </a:solidFill>
                <a:latin typeface="Tahoma" pitchFamily="34" charset="0"/>
                <a:ea typeface="Tahoma" pitchFamily="34" charset="0"/>
                <a:cs typeface="Tahoma" pitchFamily="34" charset="0"/>
              </a:rPr>
              <a:t>on this cohort of people and the services involved.</a:t>
            </a:r>
          </a:p>
          <a:p>
            <a:pPr algn="ctr">
              <a:lnSpc>
                <a:spcPct val="80000"/>
              </a:lnSpc>
            </a:pPr>
            <a:endParaRPr lang="en-GB" b="1" dirty="0">
              <a:solidFill>
                <a:srgbClr val="502E8B"/>
              </a:solidFill>
              <a:latin typeface="Tahoma" pitchFamily="34" charset="0"/>
              <a:ea typeface="Tahoma" pitchFamily="34" charset="0"/>
              <a:cs typeface="Tahoma" pitchFamily="34" charset="0"/>
            </a:endParaRPr>
          </a:p>
          <a:p>
            <a:pPr algn="ctr">
              <a:lnSpc>
                <a:spcPct val="80000"/>
              </a:lnSpc>
            </a:pPr>
            <a:r>
              <a:rPr lang="en-GB" b="1" dirty="0" smtClean="0">
                <a:solidFill>
                  <a:srgbClr val="502E8B"/>
                </a:solidFill>
                <a:latin typeface="Tahoma" pitchFamily="34" charset="0"/>
                <a:ea typeface="Tahoma" pitchFamily="34" charset="0"/>
                <a:cs typeface="Tahoma" pitchFamily="34" charset="0"/>
              </a:rPr>
              <a:t>With the ongoing commitment of those involved it is hoped that this piece of work can embed a supportive approach to both services users and professionals. Further to this some preventative action can be taken to ensure those in need do not go without support and instances of crisis may be reduced.</a:t>
            </a:r>
          </a:p>
          <a:p>
            <a:pPr algn="ctr">
              <a:lnSpc>
                <a:spcPct val="80000"/>
              </a:lnSpc>
            </a:pPr>
            <a:endParaRPr lang="en-GB" b="1" dirty="0">
              <a:solidFill>
                <a:srgbClr val="502E8B"/>
              </a:solidFill>
              <a:latin typeface="Tahoma" pitchFamily="34" charset="0"/>
              <a:ea typeface="Tahoma" pitchFamily="34" charset="0"/>
              <a:cs typeface="Tahoma" pitchFamily="34" charset="0"/>
            </a:endParaRPr>
          </a:p>
          <a:p>
            <a:pPr algn="ctr">
              <a:lnSpc>
                <a:spcPct val="80000"/>
              </a:lnSpc>
            </a:pPr>
            <a:r>
              <a:rPr lang="en-GB" b="1" dirty="0" smtClean="0">
                <a:solidFill>
                  <a:srgbClr val="502E8B"/>
                </a:solidFill>
                <a:latin typeface="Tahoma" pitchFamily="34" charset="0"/>
                <a:ea typeface="Tahoma" pitchFamily="34" charset="0"/>
                <a:cs typeface="Tahoma" pitchFamily="34" charset="0"/>
              </a:rPr>
              <a:t>It is felt that this panel has identified a gap in the services we provide under the relevant legislation. This work will hopefully achieve a more sustainable long term approach to these cases and influence the way we support people to transition into adulthood.</a:t>
            </a:r>
            <a:endParaRPr lang="en-GB" b="1" dirty="0">
              <a:solidFill>
                <a:srgbClr val="502E8B"/>
              </a:solidFill>
              <a:latin typeface="Tahoma" pitchFamily="34" charset="0"/>
              <a:ea typeface="Tahoma" pitchFamily="34" charset="0"/>
              <a:cs typeface="Tahoma" pitchFamily="34" charset="0"/>
            </a:endParaRPr>
          </a:p>
        </p:txBody>
      </p:sp>
      <p:sp>
        <p:nvSpPr>
          <p:cNvPr id="4" name="Content Placeholder 9"/>
          <p:cNvSpPr>
            <a:spLocks noGrp="1"/>
          </p:cNvSpPr>
          <p:nvPr>
            <p:ph idx="1"/>
          </p:nvPr>
        </p:nvSpPr>
        <p:spPr>
          <a:xfrm>
            <a:off x="305099" y="1030854"/>
            <a:ext cx="8103796" cy="910895"/>
          </a:xfrm>
        </p:spPr>
        <p:txBody>
          <a:bodyPr>
            <a:normAutofit fontScale="92500" lnSpcReduction="10000"/>
          </a:bodyPr>
          <a:lstStyle/>
          <a:p>
            <a:pPr marL="0" indent="0">
              <a:lnSpc>
                <a:spcPct val="80000"/>
              </a:lnSpc>
              <a:buNone/>
            </a:pPr>
            <a:r>
              <a:rPr lang="en-GB" sz="3900" b="1" dirty="0" smtClean="0">
                <a:solidFill>
                  <a:srgbClr val="502E8B"/>
                </a:solidFill>
                <a:latin typeface="Tahoma" pitchFamily="34" charset="0"/>
                <a:ea typeface="Tahoma" pitchFamily="34" charset="0"/>
                <a:cs typeface="Tahoma" pitchFamily="34" charset="0"/>
              </a:rPr>
              <a:t>Moving Forward</a:t>
            </a:r>
            <a:endParaRPr lang="en-GB" sz="3900" b="1" dirty="0">
              <a:solidFill>
                <a:srgbClr val="502E8B"/>
              </a:solidFill>
              <a:latin typeface="Tahoma" pitchFamily="34" charset="0"/>
              <a:ea typeface="Tahoma" pitchFamily="34" charset="0"/>
              <a:cs typeface="Tahoma" pitchFamily="34" charset="0"/>
            </a:endParaRPr>
          </a:p>
          <a:p>
            <a:pPr marL="0" indent="0">
              <a:lnSpc>
                <a:spcPct val="80000"/>
              </a:lnSpc>
              <a:buNone/>
            </a:pPr>
            <a:r>
              <a:rPr lang="en-US" sz="2800" b="1" dirty="0" smtClean="0">
                <a:solidFill>
                  <a:srgbClr val="502E8B"/>
                </a:solidFill>
                <a:latin typeface="Tahoma" pitchFamily="34" charset="0"/>
                <a:ea typeface="Tahoma" pitchFamily="34" charset="0"/>
                <a:cs typeface="Tahoma" pitchFamily="34" charset="0"/>
              </a:rPr>
              <a:t>…………………………………………………………….</a:t>
            </a:r>
          </a:p>
        </p:txBody>
      </p:sp>
      <p:sp>
        <p:nvSpPr>
          <p:cNvPr id="6" name="Rectangle 5"/>
          <p:cNvSpPr/>
          <p:nvPr/>
        </p:nvSpPr>
        <p:spPr>
          <a:xfrm>
            <a:off x="591671" y="2452231"/>
            <a:ext cx="7043126" cy="1569660"/>
          </a:xfrm>
          <a:prstGeom prst="rect">
            <a:avLst/>
          </a:prstGeom>
        </p:spPr>
        <p:txBody>
          <a:bodyPr wrap="square">
            <a:spAutoFit/>
          </a:bodyPr>
          <a:lstStyle/>
          <a:p>
            <a:pPr>
              <a:defRPr/>
            </a:pPr>
            <a:endParaRPr lang="en-GB" sz="3600" dirty="0">
              <a:solidFill>
                <a:prstClr val="black"/>
              </a:solidFill>
            </a:endParaRPr>
          </a:p>
          <a:p>
            <a:pPr>
              <a:defRPr/>
            </a:pPr>
            <a:endParaRPr lang="en-GB" sz="3600" dirty="0">
              <a:solidFill>
                <a:prstClr val="black"/>
              </a:solidFill>
            </a:endParaRPr>
          </a:p>
          <a:p>
            <a:pPr marL="285750" indent="-285750">
              <a:buFont typeface="Wingdings" pitchFamily="2" charset="2"/>
              <a:buChar char="§"/>
            </a:pPr>
            <a:endParaRPr lang="en-GB" sz="2400" b="1" dirty="0" smtClean="0">
              <a:solidFill>
                <a:srgbClr val="21B0FF"/>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98664989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6" name="Rectangle 5"/>
          <p:cNvSpPr/>
          <p:nvPr/>
        </p:nvSpPr>
        <p:spPr>
          <a:xfrm>
            <a:off x="852926" y="2857947"/>
            <a:ext cx="7603095" cy="830997"/>
          </a:xfrm>
          <a:prstGeom prst="rect">
            <a:avLst/>
          </a:prstGeom>
        </p:spPr>
        <p:txBody>
          <a:bodyPr wrap="square">
            <a:spAutoFit/>
          </a:bodyPr>
          <a:lstStyle/>
          <a:p>
            <a:pPr algn="ctr">
              <a:lnSpc>
                <a:spcPct val="80000"/>
              </a:lnSpc>
            </a:pPr>
            <a:r>
              <a:rPr lang="en-GB" sz="6000" b="1" dirty="0" smtClean="0">
                <a:solidFill>
                  <a:srgbClr val="502E8B"/>
                </a:solidFill>
                <a:latin typeface="Tahoma" pitchFamily="34" charset="0"/>
                <a:ea typeface="Tahoma" pitchFamily="34" charset="0"/>
                <a:cs typeface="Tahoma" pitchFamily="34" charset="0"/>
              </a:rPr>
              <a:t>Questions?</a:t>
            </a:r>
            <a:endParaRPr lang="en-GB" sz="6000" b="1" dirty="0">
              <a:solidFill>
                <a:srgbClr val="502E8B"/>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418484789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6" name="Rectangle 5"/>
          <p:cNvSpPr/>
          <p:nvPr/>
        </p:nvSpPr>
        <p:spPr>
          <a:xfrm>
            <a:off x="852926" y="2857947"/>
            <a:ext cx="7603095" cy="1569660"/>
          </a:xfrm>
          <a:prstGeom prst="rect">
            <a:avLst/>
          </a:prstGeom>
        </p:spPr>
        <p:txBody>
          <a:bodyPr wrap="square">
            <a:spAutoFit/>
          </a:bodyPr>
          <a:lstStyle/>
          <a:p>
            <a:pPr algn="ctr">
              <a:lnSpc>
                <a:spcPct val="80000"/>
              </a:lnSpc>
            </a:pPr>
            <a:r>
              <a:rPr lang="en-GB" sz="6000" b="1" dirty="0" smtClean="0">
                <a:solidFill>
                  <a:srgbClr val="502E8B"/>
                </a:solidFill>
                <a:latin typeface="Tahoma" pitchFamily="34" charset="0"/>
                <a:ea typeface="Tahoma" pitchFamily="34" charset="0"/>
                <a:cs typeface="Tahoma" pitchFamily="34" charset="0"/>
              </a:rPr>
              <a:t>Thank You</a:t>
            </a:r>
            <a:r>
              <a:rPr lang="en-GB" sz="6000" b="1" dirty="0">
                <a:solidFill>
                  <a:srgbClr val="502E8B"/>
                </a:solidFill>
                <a:latin typeface="Tahoma" pitchFamily="34" charset="0"/>
                <a:ea typeface="Tahoma" pitchFamily="34" charset="0"/>
                <a:cs typeface="Tahoma" pitchFamily="34" charset="0"/>
              </a:rPr>
              <a:t> </a:t>
            </a:r>
            <a:r>
              <a:rPr lang="en-GB" sz="6000" b="1" smtClean="0">
                <a:solidFill>
                  <a:srgbClr val="502E8B"/>
                </a:solidFill>
                <a:latin typeface="Tahoma" pitchFamily="34" charset="0"/>
                <a:ea typeface="Tahoma" pitchFamily="34" charset="0"/>
                <a:cs typeface="Tahoma" pitchFamily="34" charset="0"/>
              </a:rPr>
              <a:t>for listening </a:t>
            </a:r>
            <a:endParaRPr lang="en-GB" sz="6000" b="1" dirty="0" smtClean="0">
              <a:solidFill>
                <a:srgbClr val="502E8B"/>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1651355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305099" y="2124892"/>
            <a:ext cx="8543067" cy="369332"/>
          </a:xfrm>
          <a:prstGeom prst="rect">
            <a:avLst/>
          </a:prstGeom>
          <a:solidFill>
            <a:schemeClr val="bg1"/>
          </a:solidFill>
        </p:spPr>
        <p:txBody>
          <a:bodyPr wrap="square" rtlCol="0">
            <a:spAutoFit/>
          </a:bodyPr>
          <a:lstStyle/>
          <a:p>
            <a:endParaRPr lang="en-GB" dirty="0">
              <a:solidFill>
                <a:prstClr val="black"/>
              </a:solidFill>
            </a:endParaRPr>
          </a:p>
        </p:txBody>
      </p:sp>
      <p:sp>
        <p:nvSpPr>
          <p:cNvPr id="4" name="Content Placeholder 9"/>
          <p:cNvSpPr>
            <a:spLocks noGrp="1"/>
          </p:cNvSpPr>
          <p:nvPr>
            <p:ph idx="1"/>
          </p:nvPr>
        </p:nvSpPr>
        <p:spPr>
          <a:xfrm>
            <a:off x="305099" y="1030854"/>
            <a:ext cx="8103796" cy="910895"/>
          </a:xfrm>
        </p:spPr>
        <p:txBody>
          <a:bodyPr>
            <a:normAutofit fontScale="92500" lnSpcReduction="10000"/>
          </a:bodyPr>
          <a:lstStyle/>
          <a:p>
            <a:pPr marL="0" indent="0">
              <a:lnSpc>
                <a:spcPct val="80000"/>
              </a:lnSpc>
              <a:buNone/>
            </a:pPr>
            <a:r>
              <a:rPr lang="en-GB" sz="3900" b="1" dirty="0" smtClean="0">
                <a:solidFill>
                  <a:srgbClr val="502E8B"/>
                </a:solidFill>
                <a:latin typeface="Tahoma" pitchFamily="34" charset="0"/>
                <a:ea typeface="Tahoma" pitchFamily="34" charset="0"/>
                <a:cs typeface="Tahoma" pitchFamily="34" charset="0"/>
              </a:rPr>
              <a:t>What is the Directions Panel?</a:t>
            </a:r>
            <a:endParaRPr lang="en-GB" sz="3900" b="1" dirty="0">
              <a:solidFill>
                <a:srgbClr val="502E8B"/>
              </a:solidFill>
              <a:latin typeface="Tahoma" pitchFamily="34" charset="0"/>
              <a:ea typeface="Tahoma" pitchFamily="34" charset="0"/>
              <a:cs typeface="Tahoma" pitchFamily="34" charset="0"/>
            </a:endParaRPr>
          </a:p>
          <a:p>
            <a:pPr marL="0" indent="0">
              <a:lnSpc>
                <a:spcPct val="80000"/>
              </a:lnSpc>
              <a:buNone/>
            </a:pPr>
            <a:r>
              <a:rPr lang="en-US" sz="2800" b="1" dirty="0" smtClean="0">
                <a:solidFill>
                  <a:srgbClr val="502E8B"/>
                </a:solidFill>
                <a:latin typeface="Tahoma" pitchFamily="34" charset="0"/>
                <a:ea typeface="Tahoma" pitchFamily="34" charset="0"/>
                <a:cs typeface="Tahoma" pitchFamily="34" charset="0"/>
              </a:rPr>
              <a:t>…………………………………………………………….</a:t>
            </a:r>
          </a:p>
        </p:txBody>
      </p:sp>
      <p:sp>
        <p:nvSpPr>
          <p:cNvPr id="6" name="Rectangle 5"/>
          <p:cNvSpPr/>
          <p:nvPr/>
        </p:nvSpPr>
        <p:spPr>
          <a:xfrm>
            <a:off x="591671" y="2452231"/>
            <a:ext cx="7043126" cy="1569660"/>
          </a:xfrm>
          <a:prstGeom prst="rect">
            <a:avLst/>
          </a:prstGeom>
        </p:spPr>
        <p:txBody>
          <a:bodyPr wrap="square">
            <a:spAutoFit/>
          </a:bodyPr>
          <a:lstStyle/>
          <a:p>
            <a:pPr>
              <a:defRPr/>
            </a:pPr>
            <a:endParaRPr lang="en-GB" sz="3600" dirty="0">
              <a:solidFill>
                <a:prstClr val="black"/>
              </a:solidFill>
            </a:endParaRPr>
          </a:p>
          <a:p>
            <a:pPr>
              <a:defRPr/>
            </a:pPr>
            <a:endParaRPr lang="en-GB" sz="3600" dirty="0">
              <a:solidFill>
                <a:prstClr val="black"/>
              </a:solidFill>
            </a:endParaRPr>
          </a:p>
          <a:p>
            <a:pPr marL="285750" indent="-285750">
              <a:buFont typeface="Wingdings" pitchFamily="2" charset="2"/>
              <a:buChar char="§"/>
            </a:pPr>
            <a:endParaRPr lang="en-GB" sz="2400" b="1" dirty="0" smtClean="0">
              <a:solidFill>
                <a:srgbClr val="21B0FF"/>
              </a:solidFill>
              <a:latin typeface="Tahoma" pitchFamily="34" charset="0"/>
              <a:ea typeface="Tahoma" pitchFamily="34" charset="0"/>
              <a:cs typeface="Tahoma" pitchFamily="34" charset="0"/>
            </a:endParaRPr>
          </a:p>
        </p:txBody>
      </p:sp>
      <p:sp>
        <p:nvSpPr>
          <p:cNvPr id="2" name="TextBox 1"/>
          <p:cNvSpPr txBox="1"/>
          <p:nvPr/>
        </p:nvSpPr>
        <p:spPr>
          <a:xfrm>
            <a:off x="403412" y="2081349"/>
            <a:ext cx="7678141" cy="4081117"/>
          </a:xfrm>
          <a:prstGeom prst="rect">
            <a:avLst/>
          </a:prstGeom>
          <a:noFill/>
        </p:spPr>
        <p:txBody>
          <a:bodyPr wrap="square" rtlCol="0">
            <a:spAutoFit/>
          </a:bodyPr>
          <a:lstStyle/>
          <a:p>
            <a:pPr algn="ctr">
              <a:lnSpc>
                <a:spcPct val="80000"/>
              </a:lnSpc>
            </a:pPr>
            <a:r>
              <a:rPr lang="en-GB" b="1" dirty="0" smtClean="0">
                <a:solidFill>
                  <a:srgbClr val="502E8B"/>
                </a:solidFill>
                <a:latin typeface="Tahoma" pitchFamily="34" charset="0"/>
                <a:ea typeface="Tahoma" pitchFamily="34" charset="0"/>
                <a:cs typeface="Tahoma" pitchFamily="34" charset="0"/>
              </a:rPr>
              <a:t>This panel was developed following discussions amongst social care professionals in regards to care leavers and those of care leaving age who present as some of the most vulnerable and chaotic young persons in our community.</a:t>
            </a:r>
          </a:p>
          <a:p>
            <a:pPr algn="ctr">
              <a:lnSpc>
                <a:spcPct val="80000"/>
              </a:lnSpc>
            </a:pPr>
            <a:endParaRPr lang="en-GB" b="1" dirty="0">
              <a:solidFill>
                <a:srgbClr val="502E8B"/>
              </a:solidFill>
              <a:latin typeface="Tahoma" pitchFamily="34" charset="0"/>
              <a:ea typeface="Tahoma" pitchFamily="34" charset="0"/>
              <a:cs typeface="Tahoma" pitchFamily="34" charset="0"/>
            </a:endParaRPr>
          </a:p>
          <a:p>
            <a:pPr algn="ctr">
              <a:lnSpc>
                <a:spcPct val="80000"/>
              </a:lnSpc>
            </a:pPr>
            <a:r>
              <a:rPr lang="en-GB" b="1" dirty="0" smtClean="0">
                <a:solidFill>
                  <a:srgbClr val="502E8B"/>
                </a:solidFill>
                <a:latin typeface="Tahoma" pitchFamily="34" charset="0"/>
                <a:ea typeface="Tahoma" pitchFamily="34" charset="0"/>
                <a:cs typeface="Tahoma" pitchFamily="34" charset="0"/>
              </a:rPr>
              <a:t>There are a number of young adults in Leeds who are identified as being vulnerable to many issues including:</a:t>
            </a:r>
          </a:p>
          <a:p>
            <a:pPr algn="ctr">
              <a:lnSpc>
                <a:spcPct val="80000"/>
              </a:lnSpc>
            </a:pPr>
            <a:r>
              <a:rPr lang="en-GB" b="1" dirty="0" smtClean="0">
                <a:solidFill>
                  <a:srgbClr val="502E8B"/>
                </a:solidFill>
                <a:latin typeface="Tahoma" pitchFamily="34" charset="0"/>
                <a:ea typeface="Tahoma" pitchFamily="34" charset="0"/>
                <a:cs typeface="Tahoma" pitchFamily="34" charset="0"/>
              </a:rPr>
              <a:t>Historic CSE, Exploitation, homelessness, risk to self and others, lack of independent skills and poor engagement with support.</a:t>
            </a:r>
          </a:p>
          <a:p>
            <a:pPr algn="ctr">
              <a:lnSpc>
                <a:spcPct val="80000"/>
              </a:lnSpc>
            </a:pPr>
            <a:endParaRPr lang="en-GB" b="1" dirty="0">
              <a:solidFill>
                <a:srgbClr val="502E8B"/>
              </a:solidFill>
              <a:latin typeface="Tahoma" pitchFamily="34" charset="0"/>
              <a:ea typeface="Tahoma" pitchFamily="34" charset="0"/>
              <a:cs typeface="Tahoma" pitchFamily="34" charset="0"/>
            </a:endParaRPr>
          </a:p>
          <a:p>
            <a:pPr algn="ctr">
              <a:lnSpc>
                <a:spcPct val="80000"/>
              </a:lnSpc>
            </a:pPr>
            <a:r>
              <a:rPr lang="en-GB" b="1" dirty="0" smtClean="0">
                <a:solidFill>
                  <a:srgbClr val="502E8B"/>
                </a:solidFill>
                <a:latin typeface="Tahoma" pitchFamily="34" charset="0"/>
                <a:ea typeface="Tahoma" pitchFamily="34" charset="0"/>
                <a:cs typeface="Tahoma" pitchFamily="34" charset="0"/>
              </a:rPr>
              <a:t>Historically the people identified for these discussion have been difficult to support and in many cases may not be Care Act eligible. This panel allows for ongoing discussion in regards to the individuals identified.</a:t>
            </a:r>
          </a:p>
          <a:p>
            <a:pPr algn="ctr">
              <a:lnSpc>
                <a:spcPct val="80000"/>
              </a:lnSpc>
            </a:pPr>
            <a:endParaRPr lang="en-GB" b="1" dirty="0">
              <a:solidFill>
                <a:srgbClr val="502E8B"/>
              </a:solidFill>
              <a:latin typeface="Tahoma" pitchFamily="34" charset="0"/>
              <a:ea typeface="Tahoma" pitchFamily="34" charset="0"/>
              <a:cs typeface="Tahoma" pitchFamily="34" charset="0"/>
            </a:endParaRPr>
          </a:p>
          <a:p>
            <a:pPr algn="ctr">
              <a:lnSpc>
                <a:spcPct val="80000"/>
              </a:lnSpc>
            </a:pPr>
            <a:r>
              <a:rPr lang="en-GB" b="1" dirty="0" smtClean="0">
                <a:solidFill>
                  <a:srgbClr val="502E8B"/>
                </a:solidFill>
                <a:latin typeface="Tahoma" pitchFamily="34" charset="0"/>
                <a:ea typeface="Tahoma" pitchFamily="34" charset="0"/>
                <a:cs typeface="Tahoma" pitchFamily="34" charset="0"/>
              </a:rPr>
              <a:t>As a result the panel can monitor, signpost and be ready to engage with those in need, particularly where there is risk of crisis.</a:t>
            </a:r>
            <a:endParaRPr lang="en-GB" b="1" dirty="0">
              <a:solidFill>
                <a:srgbClr val="502E8B"/>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671252029"/>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03412" y="2203006"/>
            <a:ext cx="8543067" cy="4081117"/>
          </a:xfrm>
          <a:prstGeom prst="rect">
            <a:avLst/>
          </a:prstGeom>
          <a:noFill/>
        </p:spPr>
        <p:txBody>
          <a:bodyPr wrap="square" rtlCol="0">
            <a:spAutoFit/>
          </a:bodyPr>
          <a:lstStyle/>
          <a:p>
            <a:pPr>
              <a:lnSpc>
                <a:spcPct val="80000"/>
              </a:lnSpc>
            </a:pPr>
            <a:r>
              <a:rPr lang="en-GB" b="1" dirty="0" smtClean="0">
                <a:solidFill>
                  <a:srgbClr val="502E8B"/>
                </a:solidFill>
                <a:latin typeface="Tahoma" pitchFamily="34" charset="0"/>
                <a:ea typeface="Tahoma" pitchFamily="34" charset="0"/>
                <a:cs typeface="Tahoma" pitchFamily="34" charset="0"/>
              </a:rPr>
              <a:t>The panel consists of the following members</a:t>
            </a:r>
          </a:p>
          <a:p>
            <a:pPr>
              <a:lnSpc>
                <a:spcPct val="80000"/>
              </a:lnSpc>
            </a:pPr>
            <a:endParaRPr lang="en-GB" b="1" dirty="0">
              <a:solidFill>
                <a:srgbClr val="502E8B"/>
              </a:solidFill>
              <a:latin typeface="Tahoma" pitchFamily="34" charset="0"/>
              <a:ea typeface="Tahoma" pitchFamily="34" charset="0"/>
              <a:cs typeface="Tahoma" pitchFamily="34" charset="0"/>
            </a:endParaRPr>
          </a:p>
          <a:p>
            <a:pPr marL="285750" indent="-285750">
              <a:lnSpc>
                <a:spcPct val="80000"/>
              </a:lnSpc>
              <a:buFont typeface="Arial" panose="020B0604020202020204" pitchFamily="34" charset="0"/>
              <a:buChar char="•"/>
            </a:pPr>
            <a:r>
              <a:rPr lang="en-GB" b="1" dirty="0" smtClean="0">
                <a:solidFill>
                  <a:srgbClr val="502E8B"/>
                </a:solidFill>
                <a:latin typeface="Tahoma" pitchFamily="34" charset="0"/>
                <a:ea typeface="Tahoma" pitchFamily="34" charset="0"/>
                <a:cs typeface="Tahoma" pitchFamily="34" charset="0"/>
              </a:rPr>
              <a:t>2 ASC Service </a:t>
            </a:r>
            <a:r>
              <a:rPr lang="en-GB" b="1" dirty="0">
                <a:solidFill>
                  <a:srgbClr val="502E8B"/>
                </a:solidFill>
                <a:latin typeface="Tahoma" pitchFamily="34" charset="0"/>
                <a:ea typeface="Tahoma" pitchFamily="34" charset="0"/>
                <a:cs typeface="Tahoma" pitchFamily="34" charset="0"/>
              </a:rPr>
              <a:t>D</a:t>
            </a:r>
            <a:r>
              <a:rPr lang="en-GB" b="1" dirty="0" smtClean="0">
                <a:solidFill>
                  <a:srgbClr val="502E8B"/>
                </a:solidFill>
                <a:latin typeface="Tahoma" pitchFamily="34" charset="0"/>
                <a:ea typeface="Tahoma" pitchFamily="34" charset="0"/>
                <a:cs typeface="Tahoma" pitchFamily="34" charset="0"/>
              </a:rPr>
              <a:t>elivery Managers</a:t>
            </a:r>
          </a:p>
          <a:p>
            <a:pPr marL="285750" indent="-285750">
              <a:lnSpc>
                <a:spcPct val="80000"/>
              </a:lnSpc>
              <a:buFont typeface="Arial" panose="020B0604020202020204" pitchFamily="34" charset="0"/>
              <a:buChar char="•"/>
            </a:pPr>
            <a:r>
              <a:rPr lang="en-GB" b="1" dirty="0">
                <a:solidFill>
                  <a:srgbClr val="502E8B"/>
                </a:solidFill>
                <a:latin typeface="Tahoma" pitchFamily="34" charset="0"/>
                <a:ea typeface="Tahoma" pitchFamily="34" charset="0"/>
                <a:cs typeface="Tahoma" pitchFamily="34" charset="0"/>
              </a:rPr>
              <a:t>1</a:t>
            </a:r>
            <a:r>
              <a:rPr lang="en-GB" b="1" dirty="0" smtClean="0">
                <a:solidFill>
                  <a:srgbClr val="502E8B"/>
                </a:solidFill>
                <a:latin typeface="Tahoma" pitchFamily="34" charset="0"/>
                <a:ea typeface="Tahoma" pitchFamily="34" charset="0"/>
                <a:cs typeface="Tahoma" pitchFamily="34" charset="0"/>
              </a:rPr>
              <a:t> ASC Team Manager</a:t>
            </a:r>
          </a:p>
          <a:p>
            <a:pPr marL="285750" indent="-285750">
              <a:lnSpc>
                <a:spcPct val="80000"/>
              </a:lnSpc>
              <a:buFont typeface="Arial" panose="020B0604020202020204" pitchFamily="34" charset="0"/>
              <a:buChar char="•"/>
            </a:pPr>
            <a:r>
              <a:rPr lang="en-GB" b="1" dirty="0" smtClean="0">
                <a:solidFill>
                  <a:srgbClr val="502E8B"/>
                </a:solidFill>
                <a:latin typeface="Tahoma" pitchFamily="34" charset="0"/>
                <a:ea typeface="Tahoma" pitchFamily="34" charset="0"/>
                <a:cs typeface="Tahoma" pitchFamily="34" charset="0"/>
              </a:rPr>
              <a:t>1 ASC Safeguarding and Risk Manager</a:t>
            </a:r>
          </a:p>
          <a:p>
            <a:pPr marL="285750" indent="-285750">
              <a:lnSpc>
                <a:spcPct val="80000"/>
              </a:lnSpc>
              <a:buFont typeface="Arial" panose="020B0604020202020204" pitchFamily="34" charset="0"/>
              <a:buChar char="•"/>
            </a:pPr>
            <a:r>
              <a:rPr lang="en-GB" b="1" dirty="0" smtClean="0">
                <a:solidFill>
                  <a:srgbClr val="502E8B"/>
                </a:solidFill>
                <a:latin typeface="Tahoma" pitchFamily="34" charset="0"/>
                <a:ea typeface="Tahoma" pitchFamily="34" charset="0"/>
                <a:cs typeface="Tahoma" pitchFamily="34" charset="0"/>
              </a:rPr>
              <a:t>Transitions Team Manager</a:t>
            </a:r>
          </a:p>
          <a:p>
            <a:pPr marL="285750" indent="-285750">
              <a:lnSpc>
                <a:spcPct val="80000"/>
              </a:lnSpc>
              <a:buFont typeface="Arial" panose="020B0604020202020204" pitchFamily="34" charset="0"/>
              <a:buChar char="•"/>
            </a:pPr>
            <a:r>
              <a:rPr lang="en-GB" b="1" dirty="0" smtClean="0">
                <a:solidFill>
                  <a:srgbClr val="502E8B"/>
                </a:solidFill>
                <a:latin typeface="Tahoma" pitchFamily="34" charset="0"/>
                <a:ea typeface="Tahoma" pitchFamily="34" charset="0"/>
                <a:cs typeface="Tahoma" pitchFamily="34" charset="0"/>
              </a:rPr>
              <a:t>1 CSWS Service Delivery Manager</a:t>
            </a:r>
          </a:p>
          <a:p>
            <a:pPr marL="285750" indent="-285750">
              <a:lnSpc>
                <a:spcPct val="80000"/>
              </a:lnSpc>
              <a:buFont typeface="Arial" panose="020B0604020202020204" pitchFamily="34" charset="0"/>
              <a:buChar char="•"/>
            </a:pPr>
            <a:r>
              <a:rPr lang="en-GB" b="1" dirty="0">
                <a:solidFill>
                  <a:srgbClr val="502E8B"/>
                </a:solidFill>
                <a:latin typeface="Tahoma" pitchFamily="34" charset="0"/>
                <a:ea typeface="Tahoma" pitchFamily="34" charset="0"/>
                <a:cs typeface="Tahoma" pitchFamily="34" charset="0"/>
              </a:rPr>
              <a:t>2</a:t>
            </a:r>
            <a:r>
              <a:rPr lang="en-GB" b="1" dirty="0" smtClean="0">
                <a:solidFill>
                  <a:srgbClr val="502E8B"/>
                </a:solidFill>
                <a:latin typeface="Tahoma" pitchFamily="34" charset="0"/>
                <a:ea typeface="Tahoma" pitchFamily="34" charset="0"/>
                <a:cs typeface="Tahoma" pitchFamily="34" charset="0"/>
              </a:rPr>
              <a:t> CSWS Team Managers</a:t>
            </a:r>
          </a:p>
          <a:p>
            <a:pPr marL="285750" indent="-285750">
              <a:lnSpc>
                <a:spcPct val="80000"/>
              </a:lnSpc>
              <a:buFont typeface="Arial" panose="020B0604020202020204" pitchFamily="34" charset="0"/>
              <a:buChar char="•"/>
            </a:pPr>
            <a:r>
              <a:rPr lang="en-GB" b="1" dirty="0" smtClean="0">
                <a:solidFill>
                  <a:srgbClr val="502E8B"/>
                </a:solidFill>
                <a:latin typeface="Tahoma" pitchFamily="34" charset="0"/>
                <a:ea typeface="Tahoma" pitchFamily="34" charset="0"/>
                <a:cs typeface="Tahoma" pitchFamily="34" charset="0"/>
              </a:rPr>
              <a:t>1 Children's Clinical Psychologist</a:t>
            </a:r>
          </a:p>
          <a:p>
            <a:pPr marL="285750" indent="-285750">
              <a:lnSpc>
                <a:spcPct val="80000"/>
              </a:lnSpc>
              <a:buFont typeface="Arial" panose="020B0604020202020204" pitchFamily="34" charset="0"/>
              <a:buChar char="•"/>
            </a:pPr>
            <a:r>
              <a:rPr lang="en-GB" b="1" dirty="0" smtClean="0">
                <a:solidFill>
                  <a:srgbClr val="502E8B"/>
                </a:solidFill>
                <a:latin typeface="Tahoma" pitchFamily="34" charset="0"/>
                <a:ea typeface="Tahoma" pitchFamily="34" charset="0"/>
                <a:cs typeface="Tahoma" pitchFamily="34" charset="0"/>
              </a:rPr>
              <a:t>A representative from housing</a:t>
            </a:r>
          </a:p>
          <a:p>
            <a:pPr marL="285750" indent="-285750">
              <a:lnSpc>
                <a:spcPct val="80000"/>
              </a:lnSpc>
              <a:buFont typeface="Arial" panose="020B0604020202020204" pitchFamily="34" charset="0"/>
              <a:buChar char="•"/>
            </a:pPr>
            <a:r>
              <a:rPr lang="en-GB" b="1" dirty="0" smtClean="0">
                <a:solidFill>
                  <a:srgbClr val="502E8B"/>
                </a:solidFill>
                <a:latin typeface="Tahoma" pitchFamily="34" charset="0"/>
                <a:ea typeface="Tahoma" pitchFamily="34" charset="0"/>
                <a:cs typeface="Tahoma" pitchFamily="34" charset="0"/>
              </a:rPr>
              <a:t>A representative from York Street Practice</a:t>
            </a:r>
          </a:p>
          <a:p>
            <a:pPr marL="285750" indent="-285750">
              <a:lnSpc>
                <a:spcPct val="80000"/>
              </a:lnSpc>
              <a:buFont typeface="Arial" panose="020B0604020202020204" pitchFamily="34" charset="0"/>
              <a:buChar char="•"/>
            </a:pPr>
            <a:r>
              <a:rPr lang="en-GB" b="1" dirty="0" smtClean="0">
                <a:solidFill>
                  <a:srgbClr val="502E8B"/>
                </a:solidFill>
                <a:latin typeface="Tahoma" pitchFamily="34" charset="0"/>
                <a:ea typeface="Tahoma" pitchFamily="34" charset="0"/>
                <a:cs typeface="Tahoma" pitchFamily="34" charset="0"/>
              </a:rPr>
              <a:t>1 administrator</a:t>
            </a:r>
          </a:p>
          <a:p>
            <a:pPr>
              <a:lnSpc>
                <a:spcPct val="80000"/>
              </a:lnSpc>
            </a:pPr>
            <a:endParaRPr lang="en-GB" b="1" dirty="0" smtClean="0">
              <a:solidFill>
                <a:srgbClr val="502E8B"/>
              </a:solidFill>
              <a:latin typeface="Tahoma" pitchFamily="34" charset="0"/>
              <a:ea typeface="Tahoma" pitchFamily="34" charset="0"/>
              <a:cs typeface="Tahoma" pitchFamily="34" charset="0"/>
            </a:endParaRPr>
          </a:p>
          <a:p>
            <a:pPr>
              <a:lnSpc>
                <a:spcPct val="80000"/>
              </a:lnSpc>
            </a:pPr>
            <a:r>
              <a:rPr lang="en-GB" b="1" dirty="0" smtClean="0">
                <a:solidFill>
                  <a:srgbClr val="502E8B"/>
                </a:solidFill>
                <a:latin typeface="Tahoma" pitchFamily="34" charset="0"/>
                <a:ea typeface="Tahoma" pitchFamily="34" charset="0"/>
                <a:cs typeface="Tahoma" pitchFamily="34" charset="0"/>
              </a:rPr>
              <a:t>As well as the main panel, referrers and relevant professionals are invited to discuss individual cases. Time slots are allocated for each case so that time can be dedicated for these discussions</a:t>
            </a:r>
          </a:p>
          <a:p>
            <a:pPr marL="285750" indent="-285750">
              <a:lnSpc>
                <a:spcPct val="80000"/>
              </a:lnSpc>
              <a:buFont typeface="Arial" panose="020B0604020202020204" pitchFamily="34" charset="0"/>
              <a:buChar char="•"/>
            </a:pPr>
            <a:endParaRPr lang="en-GB" b="1" dirty="0" smtClean="0">
              <a:solidFill>
                <a:srgbClr val="502E8B"/>
              </a:solidFill>
              <a:latin typeface="Tahoma" pitchFamily="34" charset="0"/>
              <a:ea typeface="Tahoma" pitchFamily="34" charset="0"/>
              <a:cs typeface="Tahoma" pitchFamily="34" charset="0"/>
            </a:endParaRPr>
          </a:p>
          <a:p>
            <a:pPr marL="285750" indent="-285750">
              <a:lnSpc>
                <a:spcPct val="80000"/>
              </a:lnSpc>
              <a:buFont typeface="Arial" panose="020B0604020202020204" pitchFamily="34" charset="0"/>
              <a:buChar char="•"/>
            </a:pPr>
            <a:endParaRPr lang="en-GB" b="1" dirty="0">
              <a:solidFill>
                <a:srgbClr val="502E8B"/>
              </a:solidFill>
              <a:latin typeface="Tahoma" pitchFamily="34" charset="0"/>
              <a:ea typeface="Tahoma" pitchFamily="34" charset="0"/>
              <a:cs typeface="Tahoma" pitchFamily="34" charset="0"/>
            </a:endParaRPr>
          </a:p>
        </p:txBody>
      </p:sp>
      <p:sp>
        <p:nvSpPr>
          <p:cNvPr id="4" name="Content Placeholder 9"/>
          <p:cNvSpPr>
            <a:spLocks noGrp="1"/>
          </p:cNvSpPr>
          <p:nvPr>
            <p:ph idx="1"/>
          </p:nvPr>
        </p:nvSpPr>
        <p:spPr>
          <a:xfrm>
            <a:off x="305099" y="1030854"/>
            <a:ext cx="8103796" cy="910895"/>
          </a:xfrm>
        </p:spPr>
        <p:txBody>
          <a:bodyPr>
            <a:normAutofit fontScale="92500" lnSpcReduction="10000"/>
          </a:bodyPr>
          <a:lstStyle/>
          <a:p>
            <a:pPr marL="0" indent="0">
              <a:lnSpc>
                <a:spcPct val="80000"/>
              </a:lnSpc>
              <a:buNone/>
            </a:pPr>
            <a:r>
              <a:rPr lang="en-GB" sz="3900" b="1" dirty="0" smtClean="0">
                <a:solidFill>
                  <a:srgbClr val="502E8B"/>
                </a:solidFill>
                <a:latin typeface="Tahoma" pitchFamily="34" charset="0"/>
                <a:ea typeface="Tahoma" pitchFamily="34" charset="0"/>
                <a:cs typeface="Tahoma" pitchFamily="34" charset="0"/>
              </a:rPr>
              <a:t>Who are the panel?</a:t>
            </a:r>
            <a:endParaRPr lang="en-GB" sz="3900" b="1" dirty="0">
              <a:solidFill>
                <a:srgbClr val="502E8B"/>
              </a:solidFill>
              <a:latin typeface="Tahoma" pitchFamily="34" charset="0"/>
              <a:ea typeface="Tahoma" pitchFamily="34" charset="0"/>
              <a:cs typeface="Tahoma" pitchFamily="34" charset="0"/>
            </a:endParaRPr>
          </a:p>
          <a:p>
            <a:pPr marL="0" indent="0">
              <a:lnSpc>
                <a:spcPct val="80000"/>
              </a:lnSpc>
              <a:buNone/>
            </a:pPr>
            <a:r>
              <a:rPr lang="en-US" sz="2800" b="1" dirty="0" smtClean="0">
                <a:solidFill>
                  <a:srgbClr val="502E8B"/>
                </a:solidFill>
                <a:latin typeface="Tahoma" pitchFamily="34" charset="0"/>
                <a:ea typeface="Tahoma" pitchFamily="34" charset="0"/>
                <a:cs typeface="Tahoma" pitchFamily="34" charset="0"/>
              </a:rPr>
              <a:t>…………………………………………………………….</a:t>
            </a:r>
          </a:p>
        </p:txBody>
      </p:sp>
    </p:spTree>
    <p:extLst>
      <p:ext uri="{BB962C8B-B14F-4D97-AF65-F5344CB8AC3E}">
        <p14:creationId xmlns:p14="http://schemas.microsoft.com/office/powerpoint/2010/main" val="212019814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305099" y="2159464"/>
            <a:ext cx="8543067" cy="3859518"/>
          </a:xfrm>
          <a:prstGeom prst="rect">
            <a:avLst/>
          </a:prstGeom>
          <a:noFill/>
        </p:spPr>
        <p:txBody>
          <a:bodyPr wrap="square" rtlCol="0">
            <a:spAutoFit/>
          </a:bodyPr>
          <a:lstStyle/>
          <a:p>
            <a:pPr>
              <a:lnSpc>
                <a:spcPct val="80000"/>
              </a:lnSpc>
            </a:pPr>
            <a:r>
              <a:rPr lang="en-GB" b="1" dirty="0" smtClean="0">
                <a:solidFill>
                  <a:srgbClr val="502E8B"/>
                </a:solidFill>
                <a:latin typeface="Tahoma" pitchFamily="34" charset="0"/>
                <a:ea typeface="Tahoma" pitchFamily="34" charset="0"/>
                <a:cs typeface="Tahoma" pitchFamily="34" charset="0"/>
              </a:rPr>
              <a:t>Referrals to this panel are made directly to the panel administrator at </a:t>
            </a:r>
            <a:r>
              <a:rPr lang="en-GB" b="1" dirty="0" smtClean="0">
                <a:solidFill>
                  <a:srgbClr val="502E8B"/>
                </a:solidFill>
                <a:latin typeface="Tahoma" pitchFamily="34" charset="0"/>
                <a:ea typeface="Tahoma" pitchFamily="34" charset="0"/>
                <a:cs typeface="Tahoma" pitchFamily="34" charset="0"/>
                <a:hlinkClick r:id="rId4"/>
              </a:rPr>
              <a:t>kiri.shaw@leeds.gov.uk</a:t>
            </a:r>
            <a:endParaRPr lang="en-GB" b="1" dirty="0" smtClean="0">
              <a:solidFill>
                <a:srgbClr val="502E8B"/>
              </a:solidFill>
              <a:latin typeface="Tahoma" pitchFamily="34" charset="0"/>
              <a:ea typeface="Tahoma" pitchFamily="34" charset="0"/>
              <a:cs typeface="Tahoma" pitchFamily="34" charset="0"/>
            </a:endParaRPr>
          </a:p>
          <a:p>
            <a:pPr>
              <a:lnSpc>
                <a:spcPct val="80000"/>
              </a:lnSpc>
            </a:pPr>
            <a:endParaRPr lang="en-GB" b="1" dirty="0">
              <a:solidFill>
                <a:srgbClr val="502E8B"/>
              </a:solidFill>
              <a:latin typeface="Tahoma" pitchFamily="34" charset="0"/>
              <a:ea typeface="Tahoma" pitchFamily="34" charset="0"/>
              <a:cs typeface="Tahoma" pitchFamily="34" charset="0"/>
            </a:endParaRPr>
          </a:p>
          <a:p>
            <a:pPr>
              <a:lnSpc>
                <a:spcPct val="80000"/>
              </a:lnSpc>
            </a:pPr>
            <a:r>
              <a:rPr lang="en-GB" b="1" dirty="0" smtClean="0">
                <a:solidFill>
                  <a:srgbClr val="502E8B"/>
                </a:solidFill>
                <a:latin typeface="Tahoma" pitchFamily="34" charset="0"/>
                <a:ea typeface="Tahoma" pitchFamily="34" charset="0"/>
                <a:cs typeface="Tahoma" pitchFamily="34" charset="0"/>
              </a:rPr>
              <a:t>In order to make a referral the referrer must provide a name, date of birth and completed conversation record summarising the history and concerns. </a:t>
            </a:r>
            <a:endParaRPr lang="en-GB" b="1" dirty="0">
              <a:solidFill>
                <a:srgbClr val="502E8B"/>
              </a:solidFill>
              <a:latin typeface="Tahoma" pitchFamily="34" charset="0"/>
              <a:ea typeface="Tahoma" pitchFamily="34" charset="0"/>
              <a:cs typeface="Tahoma" pitchFamily="34" charset="0"/>
            </a:endParaRPr>
          </a:p>
          <a:p>
            <a:pPr>
              <a:lnSpc>
                <a:spcPct val="80000"/>
              </a:lnSpc>
            </a:pPr>
            <a:endParaRPr lang="en-GB" b="1" dirty="0" smtClean="0">
              <a:solidFill>
                <a:srgbClr val="502E8B"/>
              </a:solidFill>
              <a:latin typeface="Tahoma" pitchFamily="34" charset="0"/>
              <a:ea typeface="Tahoma" pitchFamily="34" charset="0"/>
              <a:cs typeface="Tahoma" pitchFamily="34" charset="0"/>
            </a:endParaRPr>
          </a:p>
          <a:p>
            <a:pPr>
              <a:lnSpc>
                <a:spcPct val="80000"/>
              </a:lnSpc>
            </a:pPr>
            <a:r>
              <a:rPr lang="en-GB" b="1" dirty="0" smtClean="0">
                <a:solidFill>
                  <a:srgbClr val="502E8B"/>
                </a:solidFill>
                <a:latin typeface="Tahoma" pitchFamily="34" charset="0"/>
                <a:ea typeface="Tahoma" pitchFamily="34" charset="0"/>
                <a:cs typeface="Tahoma" pitchFamily="34" charset="0"/>
              </a:rPr>
              <a:t>To identify those who may be eligible for this input it is necessary to consider if the individual in question meets any of the following criteria:</a:t>
            </a:r>
          </a:p>
          <a:p>
            <a:pPr>
              <a:lnSpc>
                <a:spcPct val="80000"/>
              </a:lnSpc>
            </a:pPr>
            <a:endParaRPr lang="en-GB" b="1" dirty="0">
              <a:solidFill>
                <a:srgbClr val="502E8B"/>
              </a:solidFill>
              <a:latin typeface="Tahoma" pitchFamily="34" charset="0"/>
              <a:ea typeface="Tahoma" pitchFamily="34" charset="0"/>
              <a:cs typeface="Tahoma" pitchFamily="34" charset="0"/>
            </a:endParaRPr>
          </a:p>
          <a:p>
            <a:pPr marL="285750" indent="-285750">
              <a:lnSpc>
                <a:spcPct val="80000"/>
              </a:lnSpc>
              <a:buFont typeface="Arial" panose="020B0604020202020204" pitchFamily="34" charset="0"/>
              <a:buChar char="•"/>
            </a:pPr>
            <a:r>
              <a:rPr lang="en-GB" b="1" dirty="0" smtClean="0">
                <a:solidFill>
                  <a:srgbClr val="502E8B"/>
                </a:solidFill>
                <a:latin typeface="Tahoma" pitchFamily="34" charset="0"/>
                <a:ea typeface="Tahoma" pitchFamily="34" charset="0"/>
                <a:cs typeface="Tahoma" pitchFamily="34" charset="0"/>
              </a:rPr>
              <a:t>Be aged between 17 and a half and 25 years old</a:t>
            </a:r>
          </a:p>
          <a:p>
            <a:pPr marL="285750" indent="-285750">
              <a:lnSpc>
                <a:spcPct val="80000"/>
              </a:lnSpc>
              <a:buFont typeface="Arial" panose="020B0604020202020204" pitchFamily="34" charset="0"/>
              <a:buChar char="•"/>
            </a:pPr>
            <a:r>
              <a:rPr lang="en-GB" b="1" dirty="0">
                <a:solidFill>
                  <a:srgbClr val="502E8B"/>
                </a:solidFill>
                <a:latin typeface="Tahoma" pitchFamily="34" charset="0"/>
                <a:ea typeface="Tahoma" pitchFamily="34" charset="0"/>
                <a:cs typeface="Tahoma" pitchFamily="34" charset="0"/>
              </a:rPr>
              <a:t>R</a:t>
            </a:r>
            <a:r>
              <a:rPr lang="en-GB" b="1" dirty="0" smtClean="0">
                <a:solidFill>
                  <a:srgbClr val="502E8B"/>
                </a:solidFill>
                <a:latin typeface="Tahoma" pitchFamily="34" charset="0"/>
                <a:ea typeface="Tahoma" pitchFamily="34" charset="0"/>
                <a:cs typeface="Tahoma" pitchFamily="34" charset="0"/>
              </a:rPr>
              <a:t>isk of homelessness/loss of placement</a:t>
            </a:r>
          </a:p>
          <a:p>
            <a:pPr marL="285750" indent="-285750">
              <a:lnSpc>
                <a:spcPct val="80000"/>
              </a:lnSpc>
              <a:buFont typeface="Arial" panose="020B0604020202020204" pitchFamily="34" charset="0"/>
              <a:buChar char="•"/>
            </a:pPr>
            <a:r>
              <a:rPr lang="en-GB" b="1" dirty="0" smtClean="0">
                <a:solidFill>
                  <a:srgbClr val="502E8B"/>
                </a:solidFill>
                <a:latin typeface="Tahoma" pitchFamily="34" charset="0"/>
                <a:ea typeface="Tahoma" pitchFamily="34" charset="0"/>
                <a:cs typeface="Tahoma" pitchFamily="34" charset="0"/>
              </a:rPr>
              <a:t>Vulnerable/risk of harm to self or others</a:t>
            </a:r>
          </a:p>
          <a:p>
            <a:pPr marL="285750" indent="-285750">
              <a:lnSpc>
                <a:spcPct val="80000"/>
              </a:lnSpc>
              <a:buFont typeface="Arial" panose="020B0604020202020204" pitchFamily="34" charset="0"/>
              <a:buChar char="•"/>
            </a:pPr>
            <a:r>
              <a:rPr lang="en-GB" b="1" dirty="0" smtClean="0">
                <a:solidFill>
                  <a:srgbClr val="502E8B"/>
                </a:solidFill>
                <a:latin typeface="Tahoma" pitchFamily="34" charset="0"/>
                <a:ea typeface="Tahoma" pitchFamily="34" charset="0"/>
                <a:cs typeface="Tahoma" pitchFamily="34" charset="0"/>
              </a:rPr>
              <a:t>Lack independent living skills</a:t>
            </a:r>
          </a:p>
          <a:p>
            <a:pPr marL="285750" indent="-285750">
              <a:lnSpc>
                <a:spcPct val="80000"/>
              </a:lnSpc>
              <a:buFont typeface="Arial" panose="020B0604020202020204" pitchFamily="34" charset="0"/>
              <a:buChar char="•"/>
            </a:pPr>
            <a:r>
              <a:rPr lang="en-GB" b="1" dirty="0" smtClean="0">
                <a:solidFill>
                  <a:srgbClr val="502E8B"/>
                </a:solidFill>
                <a:latin typeface="Tahoma" pitchFamily="34" charset="0"/>
                <a:ea typeface="Tahoma" pitchFamily="34" charset="0"/>
                <a:cs typeface="Tahoma" pitchFamily="34" charset="0"/>
              </a:rPr>
              <a:t>Have poor engagement</a:t>
            </a:r>
          </a:p>
          <a:p>
            <a:pPr marL="285750" indent="-285750">
              <a:lnSpc>
                <a:spcPct val="80000"/>
              </a:lnSpc>
              <a:buFont typeface="Arial" panose="020B0604020202020204" pitchFamily="34" charset="0"/>
              <a:buChar char="•"/>
            </a:pPr>
            <a:r>
              <a:rPr lang="en-GB" b="1" dirty="0" smtClean="0">
                <a:solidFill>
                  <a:srgbClr val="502E8B"/>
                </a:solidFill>
                <a:latin typeface="Tahoma" pitchFamily="34" charset="0"/>
                <a:ea typeface="Tahoma" pitchFamily="34" charset="0"/>
                <a:cs typeface="Tahoma" pitchFamily="34" charset="0"/>
              </a:rPr>
              <a:t>Chaotic behaviours and poor engagement with support and advice</a:t>
            </a:r>
          </a:p>
          <a:p>
            <a:pPr marL="285750" indent="-285750">
              <a:lnSpc>
                <a:spcPct val="80000"/>
              </a:lnSpc>
              <a:buFont typeface="Arial" panose="020B0604020202020204" pitchFamily="34" charset="0"/>
              <a:buChar char="•"/>
            </a:pPr>
            <a:endParaRPr lang="en-GB" b="1" dirty="0">
              <a:solidFill>
                <a:srgbClr val="502E8B"/>
              </a:solidFill>
              <a:latin typeface="Tahoma" pitchFamily="34" charset="0"/>
              <a:ea typeface="Tahoma" pitchFamily="34" charset="0"/>
              <a:cs typeface="Tahoma" pitchFamily="34" charset="0"/>
            </a:endParaRPr>
          </a:p>
        </p:txBody>
      </p:sp>
      <p:sp>
        <p:nvSpPr>
          <p:cNvPr id="4" name="Content Placeholder 9"/>
          <p:cNvSpPr>
            <a:spLocks noGrp="1"/>
          </p:cNvSpPr>
          <p:nvPr>
            <p:ph idx="1"/>
          </p:nvPr>
        </p:nvSpPr>
        <p:spPr>
          <a:xfrm>
            <a:off x="305099" y="1030854"/>
            <a:ext cx="8103796" cy="910895"/>
          </a:xfrm>
        </p:spPr>
        <p:txBody>
          <a:bodyPr>
            <a:normAutofit fontScale="92500" lnSpcReduction="10000"/>
          </a:bodyPr>
          <a:lstStyle/>
          <a:p>
            <a:pPr marL="0" indent="0">
              <a:lnSpc>
                <a:spcPct val="80000"/>
              </a:lnSpc>
              <a:buNone/>
            </a:pPr>
            <a:r>
              <a:rPr lang="en-GB" sz="3900" b="1" dirty="0" smtClean="0">
                <a:solidFill>
                  <a:srgbClr val="502E8B"/>
                </a:solidFill>
                <a:latin typeface="Tahoma" pitchFamily="34" charset="0"/>
                <a:ea typeface="Tahoma" pitchFamily="34" charset="0"/>
                <a:cs typeface="Tahoma" pitchFamily="34" charset="0"/>
              </a:rPr>
              <a:t>Criteria for Referral to the Panel</a:t>
            </a:r>
            <a:endParaRPr lang="en-GB" sz="3900" b="1" dirty="0">
              <a:solidFill>
                <a:srgbClr val="502E8B"/>
              </a:solidFill>
              <a:latin typeface="Tahoma" pitchFamily="34" charset="0"/>
              <a:ea typeface="Tahoma" pitchFamily="34" charset="0"/>
              <a:cs typeface="Tahoma" pitchFamily="34" charset="0"/>
            </a:endParaRPr>
          </a:p>
          <a:p>
            <a:pPr marL="0" indent="0">
              <a:lnSpc>
                <a:spcPct val="80000"/>
              </a:lnSpc>
              <a:buNone/>
            </a:pPr>
            <a:r>
              <a:rPr lang="en-US" sz="2800" b="1" dirty="0" smtClean="0">
                <a:solidFill>
                  <a:srgbClr val="502E8B"/>
                </a:solidFill>
                <a:latin typeface="Tahoma" pitchFamily="34" charset="0"/>
                <a:ea typeface="Tahoma" pitchFamily="34" charset="0"/>
                <a:cs typeface="Tahoma" pitchFamily="34" charset="0"/>
              </a:rPr>
              <a:t>…………………………………………………………….</a:t>
            </a:r>
          </a:p>
        </p:txBody>
      </p:sp>
      <p:sp>
        <p:nvSpPr>
          <p:cNvPr id="6" name="Rectangle 5"/>
          <p:cNvSpPr/>
          <p:nvPr/>
        </p:nvSpPr>
        <p:spPr>
          <a:xfrm>
            <a:off x="591671" y="2452231"/>
            <a:ext cx="7043126" cy="1569660"/>
          </a:xfrm>
          <a:prstGeom prst="rect">
            <a:avLst/>
          </a:prstGeom>
        </p:spPr>
        <p:txBody>
          <a:bodyPr wrap="square">
            <a:spAutoFit/>
          </a:bodyPr>
          <a:lstStyle/>
          <a:p>
            <a:pPr>
              <a:defRPr/>
            </a:pPr>
            <a:endParaRPr lang="en-GB" sz="3600" dirty="0">
              <a:solidFill>
                <a:prstClr val="black"/>
              </a:solidFill>
            </a:endParaRPr>
          </a:p>
          <a:p>
            <a:pPr>
              <a:defRPr/>
            </a:pPr>
            <a:endParaRPr lang="en-GB" sz="3600" dirty="0">
              <a:solidFill>
                <a:prstClr val="black"/>
              </a:solidFill>
            </a:endParaRPr>
          </a:p>
          <a:p>
            <a:pPr marL="285750" indent="-285750">
              <a:buFont typeface="Wingdings" pitchFamily="2" charset="2"/>
              <a:buChar char="§"/>
            </a:pPr>
            <a:endParaRPr lang="en-GB" sz="2400" b="1" dirty="0" smtClean="0">
              <a:solidFill>
                <a:srgbClr val="21B0FF"/>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76759259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03412" y="2224690"/>
            <a:ext cx="8543067" cy="757130"/>
          </a:xfrm>
          <a:prstGeom prst="rect">
            <a:avLst/>
          </a:prstGeom>
          <a:solidFill>
            <a:schemeClr val="bg1"/>
          </a:solidFill>
        </p:spPr>
        <p:txBody>
          <a:bodyPr wrap="square" rtlCol="0">
            <a:spAutoFit/>
          </a:bodyPr>
          <a:lstStyle/>
          <a:p>
            <a:pPr>
              <a:lnSpc>
                <a:spcPct val="80000"/>
              </a:lnSpc>
            </a:pPr>
            <a:r>
              <a:rPr lang="en-GB" b="1" dirty="0" smtClean="0">
                <a:solidFill>
                  <a:srgbClr val="502E8B"/>
                </a:solidFill>
                <a:latin typeface="Tahoma" pitchFamily="34" charset="0"/>
                <a:ea typeface="Tahoma" pitchFamily="34" charset="0"/>
                <a:cs typeface="Tahoma" pitchFamily="34" charset="0"/>
              </a:rPr>
              <a:t>This Panel has a number of aims and objectives not only for the individual but also for those already working with them and the service as a whole. These are as follows:</a:t>
            </a:r>
            <a:endParaRPr lang="en-GB" b="1" dirty="0">
              <a:solidFill>
                <a:srgbClr val="502E8B"/>
              </a:solidFill>
              <a:latin typeface="Tahoma" pitchFamily="34" charset="0"/>
              <a:ea typeface="Tahoma" pitchFamily="34" charset="0"/>
              <a:cs typeface="Tahoma" pitchFamily="34" charset="0"/>
            </a:endParaRPr>
          </a:p>
        </p:txBody>
      </p:sp>
      <p:sp>
        <p:nvSpPr>
          <p:cNvPr id="4" name="Content Placeholder 9"/>
          <p:cNvSpPr>
            <a:spLocks noGrp="1"/>
          </p:cNvSpPr>
          <p:nvPr>
            <p:ph idx="1"/>
          </p:nvPr>
        </p:nvSpPr>
        <p:spPr>
          <a:xfrm>
            <a:off x="305099" y="1030854"/>
            <a:ext cx="8103796" cy="910895"/>
          </a:xfrm>
        </p:spPr>
        <p:txBody>
          <a:bodyPr>
            <a:normAutofit fontScale="92500" lnSpcReduction="10000"/>
          </a:bodyPr>
          <a:lstStyle/>
          <a:p>
            <a:pPr marL="0" indent="0">
              <a:lnSpc>
                <a:spcPct val="80000"/>
              </a:lnSpc>
              <a:buNone/>
            </a:pPr>
            <a:r>
              <a:rPr lang="en-GB" sz="3900" b="1" dirty="0" smtClean="0">
                <a:solidFill>
                  <a:srgbClr val="502E8B"/>
                </a:solidFill>
                <a:latin typeface="Tahoma" pitchFamily="34" charset="0"/>
                <a:ea typeface="Tahoma" pitchFamily="34" charset="0"/>
                <a:cs typeface="Tahoma" pitchFamily="34" charset="0"/>
              </a:rPr>
              <a:t>Objectives and Benefits</a:t>
            </a:r>
            <a:endParaRPr lang="en-GB" sz="3900" b="1" dirty="0">
              <a:solidFill>
                <a:srgbClr val="502E8B"/>
              </a:solidFill>
              <a:latin typeface="Tahoma" pitchFamily="34" charset="0"/>
              <a:ea typeface="Tahoma" pitchFamily="34" charset="0"/>
              <a:cs typeface="Tahoma" pitchFamily="34" charset="0"/>
            </a:endParaRPr>
          </a:p>
          <a:p>
            <a:pPr marL="0" indent="0">
              <a:lnSpc>
                <a:spcPct val="80000"/>
              </a:lnSpc>
              <a:buNone/>
            </a:pPr>
            <a:r>
              <a:rPr lang="en-US" sz="2800" b="1" dirty="0" smtClean="0">
                <a:solidFill>
                  <a:srgbClr val="502E8B"/>
                </a:solidFill>
                <a:latin typeface="Tahoma" pitchFamily="34" charset="0"/>
                <a:ea typeface="Tahoma" pitchFamily="34" charset="0"/>
                <a:cs typeface="Tahoma" pitchFamily="34" charset="0"/>
              </a:rPr>
              <a:t>…………………………………………………………….</a:t>
            </a:r>
          </a:p>
        </p:txBody>
      </p:sp>
      <p:sp>
        <p:nvSpPr>
          <p:cNvPr id="6" name="Rectangle 5"/>
          <p:cNvSpPr/>
          <p:nvPr/>
        </p:nvSpPr>
        <p:spPr>
          <a:xfrm>
            <a:off x="591671" y="2452231"/>
            <a:ext cx="7043126" cy="1569660"/>
          </a:xfrm>
          <a:prstGeom prst="rect">
            <a:avLst/>
          </a:prstGeom>
        </p:spPr>
        <p:txBody>
          <a:bodyPr wrap="square">
            <a:spAutoFit/>
          </a:bodyPr>
          <a:lstStyle/>
          <a:p>
            <a:pPr>
              <a:defRPr/>
            </a:pPr>
            <a:endParaRPr lang="en-GB" sz="3600" dirty="0">
              <a:solidFill>
                <a:prstClr val="black"/>
              </a:solidFill>
            </a:endParaRPr>
          </a:p>
          <a:p>
            <a:pPr>
              <a:defRPr/>
            </a:pPr>
            <a:endParaRPr lang="en-GB" sz="3600" dirty="0">
              <a:solidFill>
                <a:prstClr val="black"/>
              </a:solidFill>
            </a:endParaRPr>
          </a:p>
          <a:p>
            <a:pPr marL="285750" indent="-285750">
              <a:buFont typeface="Wingdings" pitchFamily="2" charset="2"/>
              <a:buChar char="§"/>
            </a:pPr>
            <a:endParaRPr lang="en-GB" sz="2400" b="1" dirty="0" smtClean="0">
              <a:solidFill>
                <a:srgbClr val="21B0FF"/>
              </a:solidFill>
              <a:latin typeface="Tahoma" pitchFamily="34" charset="0"/>
              <a:ea typeface="Tahoma" pitchFamily="34" charset="0"/>
              <a:cs typeface="Tahoma" pitchFamily="34" charset="0"/>
            </a:endParaRPr>
          </a:p>
        </p:txBody>
      </p:sp>
      <p:sp>
        <p:nvSpPr>
          <p:cNvPr id="2" name="TextBox 1"/>
          <p:cNvSpPr txBox="1"/>
          <p:nvPr/>
        </p:nvSpPr>
        <p:spPr>
          <a:xfrm>
            <a:off x="305099" y="3237061"/>
            <a:ext cx="8534101" cy="2308324"/>
          </a:xfrm>
          <a:prstGeom prst="rect">
            <a:avLst/>
          </a:prstGeom>
          <a:noFill/>
        </p:spPr>
        <p:txBody>
          <a:bodyPr wrap="square" numCol="3" rtlCol="0">
            <a:spAutoFit/>
          </a:bodyPr>
          <a:lstStyle/>
          <a:p>
            <a:pPr>
              <a:lnSpc>
                <a:spcPct val="80000"/>
              </a:lnSpc>
            </a:pPr>
            <a:r>
              <a:rPr lang="en-GB" b="1" dirty="0" smtClean="0">
                <a:solidFill>
                  <a:srgbClr val="502E8B"/>
                </a:solidFill>
                <a:latin typeface="Tahoma" pitchFamily="34" charset="0"/>
                <a:ea typeface="Tahoma" pitchFamily="34" charset="0"/>
                <a:cs typeface="Tahoma" pitchFamily="34" charset="0"/>
              </a:rPr>
              <a:t>The individual:</a:t>
            </a:r>
          </a:p>
          <a:p>
            <a:pPr>
              <a:lnSpc>
                <a:spcPct val="80000"/>
              </a:lnSpc>
            </a:pPr>
            <a:endParaRPr lang="en-GB" b="1" dirty="0" smtClean="0">
              <a:solidFill>
                <a:srgbClr val="502E8B"/>
              </a:solidFill>
              <a:latin typeface="Tahoma" pitchFamily="34" charset="0"/>
              <a:ea typeface="Tahoma" pitchFamily="34" charset="0"/>
              <a:cs typeface="Tahoma" pitchFamily="34" charset="0"/>
            </a:endParaRPr>
          </a:p>
          <a:p>
            <a:pPr marL="285750" indent="-285750">
              <a:lnSpc>
                <a:spcPct val="80000"/>
              </a:lnSpc>
              <a:buFont typeface="Arial" panose="020B0604020202020204" pitchFamily="34" charset="0"/>
              <a:buChar char="•"/>
            </a:pPr>
            <a:r>
              <a:rPr lang="en-GB" dirty="0" smtClean="0">
                <a:solidFill>
                  <a:srgbClr val="08A4FF"/>
                </a:solidFill>
                <a:latin typeface="Tahoma" pitchFamily="34" charset="0"/>
                <a:ea typeface="Tahoma" pitchFamily="34" charset="0"/>
                <a:cs typeface="Tahoma" pitchFamily="34" charset="0"/>
              </a:rPr>
              <a:t>Reduce the risk</a:t>
            </a:r>
          </a:p>
          <a:p>
            <a:pPr marL="285750" indent="-285750">
              <a:lnSpc>
                <a:spcPct val="80000"/>
              </a:lnSpc>
              <a:buFont typeface="Arial" panose="020B0604020202020204" pitchFamily="34" charset="0"/>
              <a:buChar char="•"/>
            </a:pPr>
            <a:r>
              <a:rPr lang="en-GB" dirty="0" smtClean="0">
                <a:solidFill>
                  <a:srgbClr val="08A4FF"/>
                </a:solidFill>
                <a:latin typeface="Tahoma" pitchFamily="34" charset="0"/>
                <a:ea typeface="Tahoma" pitchFamily="34" charset="0"/>
                <a:cs typeface="Tahoma" pitchFamily="34" charset="0"/>
              </a:rPr>
              <a:t>Provide a better quality     of life</a:t>
            </a:r>
          </a:p>
          <a:p>
            <a:pPr marL="285750" indent="-285750">
              <a:lnSpc>
                <a:spcPct val="80000"/>
              </a:lnSpc>
              <a:buFont typeface="Arial" panose="020B0604020202020204" pitchFamily="34" charset="0"/>
              <a:buChar char="•"/>
            </a:pPr>
            <a:r>
              <a:rPr lang="en-GB" dirty="0" smtClean="0">
                <a:solidFill>
                  <a:srgbClr val="08A4FF"/>
                </a:solidFill>
                <a:latin typeface="Tahoma" pitchFamily="34" charset="0"/>
                <a:ea typeface="Tahoma" pitchFamily="34" charset="0"/>
                <a:cs typeface="Tahoma" pitchFamily="34" charset="0"/>
              </a:rPr>
              <a:t>Provide stability</a:t>
            </a:r>
          </a:p>
          <a:p>
            <a:pPr marL="285750" indent="-285750">
              <a:lnSpc>
                <a:spcPct val="80000"/>
              </a:lnSpc>
              <a:buFont typeface="Arial" panose="020B0604020202020204" pitchFamily="34" charset="0"/>
              <a:buChar char="•"/>
            </a:pPr>
            <a:r>
              <a:rPr lang="en-GB" dirty="0" smtClean="0">
                <a:solidFill>
                  <a:srgbClr val="08A4FF"/>
                </a:solidFill>
                <a:latin typeface="Tahoma" pitchFamily="34" charset="0"/>
                <a:ea typeface="Tahoma" pitchFamily="34" charset="0"/>
                <a:cs typeface="Tahoma" pitchFamily="34" charset="0"/>
              </a:rPr>
              <a:t>Promote engagement</a:t>
            </a:r>
          </a:p>
          <a:p>
            <a:pPr marL="285750" indent="-285750">
              <a:lnSpc>
                <a:spcPct val="80000"/>
              </a:lnSpc>
              <a:buFont typeface="Arial" panose="020B0604020202020204" pitchFamily="34" charset="0"/>
              <a:buChar char="•"/>
            </a:pPr>
            <a:r>
              <a:rPr lang="en-GB" dirty="0" smtClean="0">
                <a:solidFill>
                  <a:srgbClr val="08A4FF"/>
                </a:solidFill>
                <a:latin typeface="Tahoma" pitchFamily="34" charset="0"/>
                <a:ea typeface="Tahoma" pitchFamily="34" charset="0"/>
                <a:cs typeface="Tahoma" pitchFamily="34" charset="0"/>
              </a:rPr>
              <a:t>Provide a safety net for crises</a:t>
            </a:r>
          </a:p>
          <a:p>
            <a:pPr>
              <a:lnSpc>
                <a:spcPct val="80000"/>
              </a:lnSpc>
            </a:pPr>
            <a:endParaRPr lang="en-GB" b="1" dirty="0" smtClean="0">
              <a:solidFill>
                <a:srgbClr val="08A4FF"/>
              </a:solidFill>
              <a:latin typeface="Tahoma" pitchFamily="34" charset="0"/>
              <a:ea typeface="Tahoma" pitchFamily="34" charset="0"/>
              <a:cs typeface="Tahoma" pitchFamily="34" charset="0"/>
            </a:endParaRPr>
          </a:p>
          <a:p>
            <a:pPr>
              <a:lnSpc>
                <a:spcPct val="80000"/>
              </a:lnSpc>
            </a:pPr>
            <a:r>
              <a:rPr lang="en-GB" b="1" dirty="0" smtClean="0">
                <a:solidFill>
                  <a:srgbClr val="502E8B"/>
                </a:solidFill>
                <a:latin typeface="Tahoma" pitchFamily="34" charset="0"/>
                <a:ea typeface="Tahoma" pitchFamily="34" charset="0"/>
                <a:cs typeface="Tahoma" pitchFamily="34" charset="0"/>
              </a:rPr>
              <a:t>The Referrer:</a:t>
            </a:r>
          </a:p>
          <a:p>
            <a:pPr>
              <a:lnSpc>
                <a:spcPct val="80000"/>
              </a:lnSpc>
            </a:pPr>
            <a:endParaRPr lang="en-GB" b="1" dirty="0">
              <a:solidFill>
                <a:srgbClr val="502E8B"/>
              </a:solidFill>
              <a:latin typeface="Tahoma" pitchFamily="34" charset="0"/>
              <a:ea typeface="Tahoma" pitchFamily="34" charset="0"/>
              <a:cs typeface="Tahoma" pitchFamily="34" charset="0"/>
            </a:endParaRPr>
          </a:p>
          <a:p>
            <a:pPr marL="285750" indent="-285750">
              <a:lnSpc>
                <a:spcPct val="80000"/>
              </a:lnSpc>
              <a:buFont typeface="Arial" panose="020B0604020202020204" pitchFamily="34" charset="0"/>
              <a:buChar char="•"/>
            </a:pPr>
            <a:r>
              <a:rPr lang="en-GB" dirty="0" smtClean="0">
                <a:solidFill>
                  <a:srgbClr val="08A4FF"/>
                </a:solidFill>
                <a:latin typeface="Tahoma" pitchFamily="34" charset="0"/>
                <a:ea typeface="Tahoma" pitchFamily="34" charset="0"/>
                <a:cs typeface="Tahoma" pitchFamily="34" charset="0"/>
              </a:rPr>
              <a:t>To receive professional              support and advice</a:t>
            </a:r>
          </a:p>
          <a:p>
            <a:pPr marL="285750" indent="-285750">
              <a:lnSpc>
                <a:spcPct val="80000"/>
              </a:lnSpc>
              <a:buFont typeface="Arial" panose="020B0604020202020204" pitchFamily="34" charset="0"/>
              <a:buChar char="•"/>
            </a:pPr>
            <a:r>
              <a:rPr lang="en-GB" dirty="0" smtClean="0">
                <a:solidFill>
                  <a:srgbClr val="08A4FF"/>
                </a:solidFill>
                <a:latin typeface="Tahoma" pitchFamily="34" charset="0"/>
                <a:ea typeface="Tahoma" pitchFamily="34" charset="0"/>
                <a:cs typeface="Tahoma" pitchFamily="34" charset="0"/>
              </a:rPr>
              <a:t>Shared responsibility of risk</a:t>
            </a:r>
          </a:p>
          <a:p>
            <a:pPr marL="285750" indent="-285750">
              <a:lnSpc>
                <a:spcPct val="80000"/>
              </a:lnSpc>
              <a:buFont typeface="Arial" panose="020B0604020202020204" pitchFamily="34" charset="0"/>
              <a:buChar char="•"/>
            </a:pPr>
            <a:r>
              <a:rPr lang="en-GB" dirty="0" smtClean="0">
                <a:solidFill>
                  <a:srgbClr val="08A4FF"/>
                </a:solidFill>
                <a:latin typeface="Tahoma" pitchFamily="34" charset="0"/>
                <a:ea typeface="Tahoma" pitchFamily="34" charset="0"/>
                <a:cs typeface="Tahoma" pitchFamily="34" charset="0"/>
              </a:rPr>
              <a:t>Connect to services to support their role</a:t>
            </a:r>
          </a:p>
          <a:p>
            <a:pPr>
              <a:lnSpc>
                <a:spcPct val="80000"/>
              </a:lnSpc>
            </a:pPr>
            <a:endParaRPr lang="en-GB" dirty="0" smtClean="0">
              <a:solidFill>
                <a:srgbClr val="08A4FF"/>
              </a:solidFill>
              <a:latin typeface="Tahoma" pitchFamily="34" charset="0"/>
              <a:ea typeface="Tahoma" pitchFamily="34" charset="0"/>
              <a:cs typeface="Tahoma" pitchFamily="34" charset="0"/>
            </a:endParaRPr>
          </a:p>
          <a:p>
            <a:pPr>
              <a:lnSpc>
                <a:spcPct val="80000"/>
              </a:lnSpc>
            </a:pPr>
            <a:endParaRPr lang="en-GB" b="1" dirty="0" smtClean="0">
              <a:solidFill>
                <a:srgbClr val="08A4FF"/>
              </a:solidFill>
              <a:latin typeface="Tahoma" pitchFamily="34" charset="0"/>
              <a:ea typeface="Tahoma" pitchFamily="34" charset="0"/>
              <a:cs typeface="Tahoma" pitchFamily="34" charset="0"/>
            </a:endParaRPr>
          </a:p>
          <a:p>
            <a:pPr>
              <a:lnSpc>
                <a:spcPct val="80000"/>
              </a:lnSpc>
            </a:pPr>
            <a:r>
              <a:rPr lang="en-GB" b="1" dirty="0" smtClean="0">
                <a:solidFill>
                  <a:srgbClr val="502E8B"/>
                </a:solidFill>
                <a:latin typeface="Tahoma" pitchFamily="34" charset="0"/>
                <a:ea typeface="Tahoma" pitchFamily="34" charset="0"/>
                <a:cs typeface="Tahoma" pitchFamily="34" charset="0"/>
              </a:rPr>
              <a:t>The Service:</a:t>
            </a:r>
          </a:p>
          <a:p>
            <a:pPr>
              <a:lnSpc>
                <a:spcPct val="80000"/>
              </a:lnSpc>
            </a:pPr>
            <a:endParaRPr lang="en-GB" b="1" dirty="0">
              <a:solidFill>
                <a:srgbClr val="502E8B"/>
              </a:solidFill>
              <a:latin typeface="Tahoma" pitchFamily="34" charset="0"/>
              <a:ea typeface="Tahoma" pitchFamily="34" charset="0"/>
              <a:cs typeface="Tahoma" pitchFamily="34" charset="0"/>
            </a:endParaRPr>
          </a:p>
          <a:p>
            <a:pPr marL="285750" indent="-285750">
              <a:lnSpc>
                <a:spcPct val="80000"/>
              </a:lnSpc>
              <a:buFont typeface="Arial" panose="020B0604020202020204" pitchFamily="34" charset="0"/>
              <a:buChar char="•"/>
            </a:pPr>
            <a:r>
              <a:rPr lang="en-GB" dirty="0" smtClean="0">
                <a:solidFill>
                  <a:srgbClr val="08A4FF"/>
                </a:solidFill>
                <a:latin typeface="Tahoma" pitchFamily="34" charset="0"/>
                <a:ea typeface="Tahoma" pitchFamily="34" charset="0"/>
                <a:cs typeface="Tahoma" pitchFamily="34" charset="0"/>
              </a:rPr>
              <a:t>Reduce the risk</a:t>
            </a:r>
          </a:p>
          <a:p>
            <a:pPr marL="285750" indent="-285750">
              <a:lnSpc>
                <a:spcPct val="80000"/>
              </a:lnSpc>
              <a:buFont typeface="Arial" panose="020B0604020202020204" pitchFamily="34" charset="0"/>
              <a:buChar char="•"/>
            </a:pPr>
            <a:r>
              <a:rPr lang="en-GB" dirty="0" smtClean="0">
                <a:solidFill>
                  <a:srgbClr val="08A4FF"/>
                </a:solidFill>
                <a:latin typeface="Tahoma" pitchFamily="34" charset="0"/>
                <a:ea typeface="Tahoma" pitchFamily="34" charset="0"/>
                <a:cs typeface="Tahoma" pitchFamily="34" charset="0"/>
              </a:rPr>
              <a:t>Promote engagement with individuals</a:t>
            </a:r>
          </a:p>
          <a:p>
            <a:pPr marL="285750" indent="-285750">
              <a:lnSpc>
                <a:spcPct val="80000"/>
              </a:lnSpc>
              <a:buFont typeface="Arial" panose="020B0604020202020204" pitchFamily="34" charset="0"/>
              <a:buChar char="•"/>
            </a:pPr>
            <a:r>
              <a:rPr lang="en-GB" dirty="0" smtClean="0">
                <a:solidFill>
                  <a:srgbClr val="08A4FF"/>
                </a:solidFill>
                <a:latin typeface="Tahoma" pitchFamily="34" charset="0"/>
                <a:ea typeface="Tahoma" pitchFamily="34" charset="0"/>
                <a:cs typeface="Tahoma" pitchFamily="34" charset="0"/>
              </a:rPr>
              <a:t>Reduce longer term demand</a:t>
            </a:r>
          </a:p>
          <a:p>
            <a:pPr marL="285750" indent="-285750">
              <a:lnSpc>
                <a:spcPct val="80000"/>
              </a:lnSpc>
              <a:buFont typeface="Arial" panose="020B0604020202020204" pitchFamily="34" charset="0"/>
              <a:buChar char="•"/>
            </a:pPr>
            <a:r>
              <a:rPr lang="en-GB" dirty="0" smtClean="0">
                <a:solidFill>
                  <a:srgbClr val="08A4FF"/>
                </a:solidFill>
                <a:latin typeface="Tahoma" pitchFamily="34" charset="0"/>
                <a:ea typeface="Tahoma" pitchFamily="34" charset="0"/>
                <a:cs typeface="Tahoma" pitchFamily="34" charset="0"/>
              </a:rPr>
              <a:t>Reduce longer term costs</a:t>
            </a:r>
          </a:p>
        </p:txBody>
      </p:sp>
    </p:spTree>
    <p:extLst>
      <p:ext uri="{BB962C8B-B14F-4D97-AF65-F5344CB8AC3E}">
        <p14:creationId xmlns:p14="http://schemas.microsoft.com/office/powerpoint/2010/main" val="1839183499"/>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03412" y="2183789"/>
            <a:ext cx="8543067" cy="3416320"/>
          </a:xfrm>
          <a:prstGeom prst="rect">
            <a:avLst/>
          </a:prstGeom>
          <a:noFill/>
        </p:spPr>
        <p:txBody>
          <a:bodyPr wrap="square" rtlCol="0">
            <a:spAutoFit/>
          </a:bodyPr>
          <a:lstStyle/>
          <a:p>
            <a:pPr>
              <a:lnSpc>
                <a:spcPct val="80000"/>
              </a:lnSpc>
            </a:pPr>
            <a:r>
              <a:rPr lang="en-GB" b="1" dirty="0" smtClean="0">
                <a:solidFill>
                  <a:srgbClr val="502E8B"/>
                </a:solidFill>
                <a:latin typeface="Tahoma" pitchFamily="34" charset="0"/>
                <a:ea typeface="Tahoma" pitchFamily="34" charset="0"/>
                <a:cs typeface="Tahoma" pitchFamily="34" charset="0"/>
              </a:rPr>
              <a:t>Having been established less than a year ago this panel continues to develop to meet the needs of the service we aim to provide to the young adults of Leeds.</a:t>
            </a:r>
          </a:p>
          <a:p>
            <a:pPr>
              <a:lnSpc>
                <a:spcPct val="80000"/>
              </a:lnSpc>
            </a:pPr>
            <a:endParaRPr lang="en-GB" b="1" dirty="0">
              <a:solidFill>
                <a:srgbClr val="502E8B"/>
              </a:solidFill>
              <a:latin typeface="Tahoma" pitchFamily="34" charset="0"/>
              <a:ea typeface="Tahoma" pitchFamily="34" charset="0"/>
              <a:cs typeface="Tahoma" pitchFamily="34" charset="0"/>
            </a:endParaRPr>
          </a:p>
          <a:p>
            <a:pPr>
              <a:lnSpc>
                <a:spcPct val="80000"/>
              </a:lnSpc>
            </a:pPr>
            <a:r>
              <a:rPr lang="en-GB" b="1" dirty="0" smtClean="0">
                <a:solidFill>
                  <a:srgbClr val="502E8B"/>
                </a:solidFill>
                <a:latin typeface="Tahoma" pitchFamily="34" charset="0"/>
                <a:ea typeface="Tahoma" pitchFamily="34" charset="0"/>
                <a:cs typeface="Tahoma" pitchFamily="34" charset="0"/>
              </a:rPr>
              <a:t>To ensure that progress towards individual cases and the service is monitored, a fully auditable process has been devised in the form of a tracker for ongoing cases. This is shared with the panel in time for every meeting so that attendees can review previous discussions. This allows for a timeline of involvement by the panel which reflects the journey of the case.</a:t>
            </a:r>
          </a:p>
          <a:p>
            <a:pPr>
              <a:lnSpc>
                <a:spcPct val="80000"/>
              </a:lnSpc>
            </a:pPr>
            <a:endParaRPr lang="en-GB" b="1" dirty="0">
              <a:solidFill>
                <a:srgbClr val="502E8B"/>
              </a:solidFill>
              <a:latin typeface="Tahoma" pitchFamily="34" charset="0"/>
              <a:ea typeface="Tahoma" pitchFamily="34" charset="0"/>
              <a:cs typeface="Tahoma" pitchFamily="34" charset="0"/>
            </a:endParaRPr>
          </a:p>
          <a:p>
            <a:pPr>
              <a:lnSpc>
                <a:spcPct val="80000"/>
              </a:lnSpc>
            </a:pPr>
            <a:r>
              <a:rPr lang="en-GB" b="1" dirty="0" smtClean="0">
                <a:solidFill>
                  <a:srgbClr val="502E8B"/>
                </a:solidFill>
                <a:latin typeface="Tahoma" pitchFamily="34" charset="0"/>
                <a:ea typeface="Tahoma" pitchFamily="34" charset="0"/>
                <a:cs typeface="Tahoma" pitchFamily="34" charset="0"/>
              </a:rPr>
              <a:t>Further to this, discussions are then uploaded to CIS in the form of casenotes. Where there is no previous ASC involvement, referrals are made at the recommendation of the panel so that a CIS record can be made.</a:t>
            </a:r>
            <a:endParaRPr lang="en-GB" b="1" dirty="0">
              <a:solidFill>
                <a:srgbClr val="502E8B"/>
              </a:solidFill>
              <a:latin typeface="Tahoma" pitchFamily="34" charset="0"/>
              <a:ea typeface="Tahoma" pitchFamily="34" charset="0"/>
              <a:cs typeface="Tahoma" pitchFamily="34" charset="0"/>
            </a:endParaRPr>
          </a:p>
        </p:txBody>
      </p:sp>
      <p:sp>
        <p:nvSpPr>
          <p:cNvPr id="4" name="Content Placeholder 9"/>
          <p:cNvSpPr>
            <a:spLocks noGrp="1"/>
          </p:cNvSpPr>
          <p:nvPr>
            <p:ph idx="1"/>
          </p:nvPr>
        </p:nvSpPr>
        <p:spPr>
          <a:xfrm>
            <a:off x="305099" y="1030854"/>
            <a:ext cx="8103796" cy="910895"/>
          </a:xfrm>
        </p:spPr>
        <p:txBody>
          <a:bodyPr>
            <a:normAutofit fontScale="92500" lnSpcReduction="10000"/>
          </a:bodyPr>
          <a:lstStyle/>
          <a:p>
            <a:pPr marL="0" indent="0">
              <a:lnSpc>
                <a:spcPct val="80000"/>
              </a:lnSpc>
              <a:buNone/>
            </a:pPr>
            <a:r>
              <a:rPr lang="en-GB" sz="3900" b="1" dirty="0" smtClean="0">
                <a:solidFill>
                  <a:srgbClr val="502E8B"/>
                </a:solidFill>
                <a:latin typeface="Tahoma" pitchFamily="34" charset="0"/>
                <a:ea typeface="Tahoma" pitchFamily="34" charset="0"/>
                <a:cs typeface="Tahoma" pitchFamily="34" charset="0"/>
              </a:rPr>
              <a:t>Monitoring cases</a:t>
            </a:r>
            <a:endParaRPr lang="en-GB" sz="3900" b="1" dirty="0">
              <a:solidFill>
                <a:srgbClr val="502E8B"/>
              </a:solidFill>
              <a:latin typeface="Tahoma" pitchFamily="34" charset="0"/>
              <a:ea typeface="Tahoma" pitchFamily="34" charset="0"/>
              <a:cs typeface="Tahoma" pitchFamily="34" charset="0"/>
            </a:endParaRPr>
          </a:p>
          <a:p>
            <a:pPr marL="0" indent="0">
              <a:lnSpc>
                <a:spcPct val="80000"/>
              </a:lnSpc>
              <a:buNone/>
            </a:pPr>
            <a:r>
              <a:rPr lang="en-US" sz="2800" b="1" dirty="0" smtClean="0">
                <a:solidFill>
                  <a:srgbClr val="502E8B"/>
                </a:solidFill>
                <a:latin typeface="Tahoma" pitchFamily="34" charset="0"/>
                <a:ea typeface="Tahoma" pitchFamily="34" charset="0"/>
                <a:cs typeface="Tahoma" pitchFamily="34" charset="0"/>
              </a:rPr>
              <a:t>…………………………………………………………….</a:t>
            </a:r>
          </a:p>
        </p:txBody>
      </p:sp>
      <p:sp>
        <p:nvSpPr>
          <p:cNvPr id="6" name="Rectangle 5"/>
          <p:cNvSpPr/>
          <p:nvPr/>
        </p:nvSpPr>
        <p:spPr>
          <a:xfrm>
            <a:off x="591671" y="2183789"/>
            <a:ext cx="7043126" cy="1569660"/>
          </a:xfrm>
          <a:prstGeom prst="rect">
            <a:avLst/>
          </a:prstGeom>
        </p:spPr>
        <p:txBody>
          <a:bodyPr wrap="square">
            <a:spAutoFit/>
          </a:bodyPr>
          <a:lstStyle/>
          <a:p>
            <a:pPr>
              <a:defRPr/>
            </a:pPr>
            <a:endParaRPr lang="en-GB" sz="3600" dirty="0">
              <a:solidFill>
                <a:prstClr val="black"/>
              </a:solidFill>
            </a:endParaRPr>
          </a:p>
          <a:p>
            <a:pPr>
              <a:defRPr/>
            </a:pPr>
            <a:endParaRPr lang="en-GB" sz="3600" dirty="0">
              <a:solidFill>
                <a:prstClr val="black"/>
              </a:solidFill>
            </a:endParaRPr>
          </a:p>
          <a:p>
            <a:pPr marL="285750" indent="-285750">
              <a:buFont typeface="Wingdings" pitchFamily="2" charset="2"/>
              <a:buChar char="§"/>
            </a:pPr>
            <a:endParaRPr lang="en-GB" sz="2400" b="1" dirty="0" smtClean="0">
              <a:solidFill>
                <a:srgbClr val="21B0FF"/>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9892782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03412" y="2098715"/>
            <a:ext cx="8543067" cy="3637919"/>
          </a:xfrm>
          <a:prstGeom prst="rect">
            <a:avLst/>
          </a:prstGeom>
          <a:noFill/>
        </p:spPr>
        <p:txBody>
          <a:bodyPr wrap="square" rtlCol="0">
            <a:spAutoFit/>
          </a:bodyPr>
          <a:lstStyle/>
          <a:p>
            <a:pPr>
              <a:lnSpc>
                <a:spcPct val="80000"/>
              </a:lnSpc>
            </a:pPr>
            <a:r>
              <a:rPr lang="en-GB" b="1" dirty="0" smtClean="0">
                <a:solidFill>
                  <a:srgbClr val="502E8B"/>
                </a:solidFill>
                <a:latin typeface="Tahoma" pitchFamily="34" charset="0"/>
                <a:ea typeface="Tahoma" pitchFamily="34" charset="0"/>
                <a:cs typeface="Tahoma" pitchFamily="34" charset="0"/>
              </a:rPr>
              <a:t>Due to the complex nature of the cases involved in this work, it is not always possible to reach an absolute resolution. However, the panel keeps cases on for discussion until a suitable outcome is reached. This can include any combination of the following outcomes:</a:t>
            </a:r>
          </a:p>
          <a:p>
            <a:pPr>
              <a:lnSpc>
                <a:spcPct val="80000"/>
              </a:lnSpc>
            </a:pPr>
            <a:endParaRPr lang="en-GB" b="1" dirty="0" smtClean="0">
              <a:solidFill>
                <a:srgbClr val="502E8B"/>
              </a:solidFill>
              <a:latin typeface="Tahoma" pitchFamily="34" charset="0"/>
              <a:ea typeface="Tahoma" pitchFamily="34" charset="0"/>
              <a:cs typeface="Tahoma" pitchFamily="34" charset="0"/>
            </a:endParaRPr>
          </a:p>
          <a:p>
            <a:pPr marL="285750" indent="-285750">
              <a:lnSpc>
                <a:spcPct val="80000"/>
              </a:lnSpc>
              <a:buFont typeface="Arial" panose="020B0604020202020204" pitchFamily="34" charset="0"/>
              <a:buChar char="•"/>
            </a:pPr>
            <a:r>
              <a:rPr lang="en-GB" b="1" dirty="0" smtClean="0">
                <a:solidFill>
                  <a:srgbClr val="08A4FF"/>
                </a:solidFill>
                <a:latin typeface="Tahoma" pitchFamily="34" charset="0"/>
                <a:ea typeface="Tahoma" pitchFamily="34" charset="0"/>
                <a:cs typeface="Tahoma" pitchFamily="34" charset="0"/>
              </a:rPr>
              <a:t>Allocation of PA</a:t>
            </a:r>
          </a:p>
          <a:p>
            <a:pPr marL="285750" indent="-285750">
              <a:lnSpc>
                <a:spcPct val="80000"/>
              </a:lnSpc>
              <a:buFont typeface="Arial" panose="020B0604020202020204" pitchFamily="34" charset="0"/>
              <a:buChar char="•"/>
            </a:pPr>
            <a:r>
              <a:rPr lang="en-GB" b="1" dirty="0" smtClean="0">
                <a:solidFill>
                  <a:srgbClr val="08A4FF"/>
                </a:solidFill>
                <a:latin typeface="Tahoma" pitchFamily="34" charset="0"/>
                <a:ea typeface="Tahoma" pitchFamily="34" charset="0"/>
                <a:cs typeface="Tahoma" pitchFamily="34" charset="0"/>
              </a:rPr>
              <a:t>Rehousing</a:t>
            </a:r>
          </a:p>
          <a:p>
            <a:pPr marL="285750" indent="-285750">
              <a:lnSpc>
                <a:spcPct val="80000"/>
              </a:lnSpc>
              <a:buFont typeface="Arial" panose="020B0604020202020204" pitchFamily="34" charset="0"/>
              <a:buChar char="•"/>
            </a:pPr>
            <a:r>
              <a:rPr lang="en-GB" b="1" dirty="0" smtClean="0">
                <a:solidFill>
                  <a:srgbClr val="08A4FF"/>
                </a:solidFill>
                <a:latin typeface="Tahoma" pitchFamily="34" charset="0"/>
                <a:ea typeface="Tahoma" pitchFamily="34" charset="0"/>
                <a:cs typeface="Tahoma" pitchFamily="34" charset="0"/>
              </a:rPr>
              <a:t>Engagement with meaningful activity/work/education</a:t>
            </a:r>
          </a:p>
          <a:p>
            <a:pPr marL="285750" indent="-285750">
              <a:lnSpc>
                <a:spcPct val="80000"/>
              </a:lnSpc>
              <a:buFont typeface="Arial" panose="020B0604020202020204" pitchFamily="34" charset="0"/>
              <a:buChar char="•"/>
            </a:pPr>
            <a:r>
              <a:rPr lang="en-GB" b="1" dirty="0" smtClean="0">
                <a:solidFill>
                  <a:srgbClr val="08A4FF"/>
                </a:solidFill>
                <a:latin typeface="Tahoma" pitchFamily="34" charset="0"/>
                <a:ea typeface="Tahoma" pitchFamily="34" charset="0"/>
                <a:cs typeface="Tahoma" pitchFamily="34" charset="0"/>
              </a:rPr>
              <a:t>Rehousing/Housing support</a:t>
            </a:r>
          </a:p>
          <a:p>
            <a:pPr marL="285750" indent="-285750">
              <a:lnSpc>
                <a:spcPct val="80000"/>
              </a:lnSpc>
              <a:buFont typeface="Arial" panose="020B0604020202020204" pitchFamily="34" charset="0"/>
              <a:buChar char="•"/>
            </a:pPr>
            <a:r>
              <a:rPr lang="en-GB" b="1" dirty="0" smtClean="0">
                <a:solidFill>
                  <a:srgbClr val="08A4FF"/>
                </a:solidFill>
                <a:latin typeface="Tahoma" pitchFamily="34" charset="0"/>
                <a:ea typeface="Tahoma" pitchFamily="34" charset="0"/>
                <a:cs typeface="Tahoma" pitchFamily="34" charset="0"/>
              </a:rPr>
              <a:t>Suitable placement</a:t>
            </a:r>
          </a:p>
          <a:p>
            <a:pPr marL="285750" indent="-285750">
              <a:lnSpc>
                <a:spcPct val="80000"/>
              </a:lnSpc>
              <a:buFont typeface="Arial" panose="020B0604020202020204" pitchFamily="34" charset="0"/>
              <a:buChar char="•"/>
            </a:pPr>
            <a:r>
              <a:rPr lang="en-GB" b="1" dirty="0" smtClean="0">
                <a:solidFill>
                  <a:srgbClr val="08A4FF"/>
                </a:solidFill>
                <a:latin typeface="Tahoma" pitchFamily="34" charset="0"/>
                <a:ea typeface="Tahoma" pitchFamily="34" charset="0"/>
                <a:cs typeface="Tahoma" pitchFamily="34" charset="0"/>
              </a:rPr>
              <a:t>Return to family home</a:t>
            </a:r>
          </a:p>
          <a:p>
            <a:pPr marL="285750" indent="-285750">
              <a:lnSpc>
                <a:spcPct val="80000"/>
              </a:lnSpc>
              <a:buFont typeface="Arial" panose="020B0604020202020204" pitchFamily="34" charset="0"/>
              <a:buChar char="•"/>
            </a:pPr>
            <a:r>
              <a:rPr lang="en-GB" b="1" dirty="0" smtClean="0">
                <a:solidFill>
                  <a:srgbClr val="08A4FF"/>
                </a:solidFill>
                <a:latin typeface="Tahoma" pitchFamily="34" charset="0"/>
                <a:ea typeface="Tahoma" pitchFamily="34" charset="0"/>
                <a:cs typeface="Tahoma" pitchFamily="34" charset="0"/>
              </a:rPr>
              <a:t>Engagement with services</a:t>
            </a:r>
          </a:p>
          <a:p>
            <a:pPr marL="285750" indent="-285750">
              <a:lnSpc>
                <a:spcPct val="80000"/>
              </a:lnSpc>
              <a:buFont typeface="Arial" panose="020B0604020202020204" pitchFamily="34" charset="0"/>
              <a:buChar char="•"/>
            </a:pPr>
            <a:r>
              <a:rPr lang="en-GB" b="1" dirty="0" smtClean="0">
                <a:solidFill>
                  <a:srgbClr val="08A4FF"/>
                </a:solidFill>
                <a:latin typeface="Tahoma" pitchFamily="34" charset="0"/>
                <a:ea typeface="Tahoma" pitchFamily="34" charset="0"/>
                <a:cs typeface="Tahoma" pitchFamily="34" charset="0"/>
              </a:rPr>
              <a:t>Referral to Transitions Panel (if new diagnosis established)</a:t>
            </a:r>
          </a:p>
          <a:p>
            <a:pPr marL="285750" indent="-285750">
              <a:lnSpc>
                <a:spcPct val="80000"/>
              </a:lnSpc>
              <a:buFont typeface="Arial" panose="020B0604020202020204" pitchFamily="34" charset="0"/>
              <a:buChar char="•"/>
            </a:pPr>
            <a:r>
              <a:rPr lang="en-GB" b="1" dirty="0" smtClean="0">
                <a:solidFill>
                  <a:srgbClr val="08A4FF"/>
                </a:solidFill>
                <a:latin typeface="Tahoma" pitchFamily="34" charset="0"/>
                <a:ea typeface="Tahoma" pitchFamily="34" charset="0"/>
                <a:cs typeface="Tahoma" pitchFamily="34" charset="0"/>
              </a:rPr>
              <a:t>Referral to health services</a:t>
            </a:r>
          </a:p>
          <a:p>
            <a:pPr marL="285750" indent="-285750">
              <a:lnSpc>
                <a:spcPct val="80000"/>
              </a:lnSpc>
              <a:buFont typeface="Arial" panose="020B0604020202020204" pitchFamily="34" charset="0"/>
              <a:buChar char="•"/>
            </a:pPr>
            <a:r>
              <a:rPr lang="en-GB" b="1" dirty="0" smtClean="0">
                <a:solidFill>
                  <a:srgbClr val="08A4FF"/>
                </a:solidFill>
                <a:latin typeface="Tahoma" pitchFamily="34" charset="0"/>
                <a:ea typeface="Tahoma" pitchFamily="34" charset="0"/>
                <a:cs typeface="Tahoma" pitchFamily="34" charset="0"/>
              </a:rPr>
              <a:t>Introduction of any other relevant support</a:t>
            </a:r>
          </a:p>
          <a:p>
            <a:pPr marL="285750" indent="-285750">
              <a:lnSpc>
                <a:spcPct val="80000"/>
              </a:lnSpc>
              <a:buFont typeface="Arial" panose="020B0604020202020204" pitchFamily="34" charset="0"/>
              <a:buChar char="•"/>
            </a:pPr>
            <a:endParaRPr lang="en-GB" b="1" dirty="0">
              <a:solidFill>
                <a:srgbClr val="08A4FF"/>
              </a:solidFill>
              <a:latin typeface="Tahoma" pitchFamily="34" charset="0"/>
              <a:ea typeface="Tahoma" pitchFamily="34" charset="0"/>
              <a:cs typeface="Tahoma" pitchFamily="34" charset="0"/>
            </a:endParaRPr>
          </a:p>
        </p:txBody>
      </p:sp>
      <p:sp>
        <p:nvSpPr>
          <p:cNvPr id="4" name="Content Placeholder 9"/>
          <p:cNvSpPr>
            <a:spLocks noGrp="1"/>
          </p:cNvSpPr>
          <p:nvPr>
            <p:ph idx="1"/>
          </p:nvPr>
        </p:nvSpPr>
        <p:spPr>
          <a:xfrm>
            <a:off x="305099" y="1030854"/>
            <a:ext cx="8103796" cy="910895"/>
          </a:xfrm>
        </p:spPr>
        <p:txBody>
          <a:bodyPr>
            <a:normAutofit fontScale="92500" lnSpcReduction="10000"/>
          </a:bodyPr>
          <a:lstStyle/>
          <a:p>
            <a:pPr marL="0" indent="0">
              <a:lnSpc>
                <a:spcPct val="80000"/>
              </a:lnSpc>
              <a:buNone/>
            </a:pPr>
            <a:r>
              <a:rPr lang="en-GB" sz="3900" b="1" dirty="0" smtClean="0">
                <a:solidFill>
                  <a:srgbClr val="502E8B"/>
                </a:solidFill>
                <a:latin typeface="Tahoma" pitchFamily="34" charset="0"/>
                <a:ea typeface="Tahoma" pitchFamily="34" charset="0"/>
                <a:cs typeface="Tahoma" pitchFamily="34" charset="0"/>
              </a:rPr>
              <a:t>Outcomes</a:t>
            </a:r>
            <a:endParaRPr lang="en-GB" sz="3900" b="1" dirty="0">
              <a:solidFill>
                <a:srgbClr val="502E8B"/>
              </a:solidFill>
              <a:latin typeface="Tahoma" pitchFamily="34" charset="0"/>
              <a:ea typeface="Tahoma" pitchFamily="34" charset="0"/>
              <a:cs typeface="Tahoma" pitchFamily="34" charset="0"/>
            </a:endParaRPr>
          </a:p>
          <a:p>
            <a:pPr marL="0" indent="0">
              <a:lnSpc>
                <a:spcPct val="80000"/>
              </a:lnSpc>
              <a:buNone/>
            </a:pPr>
            <a:r>
              <a:rPr lang="en-US" sz="2800" b="1" dirty="0" smtClean="0">
                <a:solidFill>
                  <a:srgbClr val="502E8B"/>
                </a:solidFill>
                <a:latin typeface="Tahoma" pitchFamily="34" charset="0"/>
                <a:ea typeface="Tahoma" pitchFamily="34" charset="0"/>
                <a:cs typeface="Tahoma" pitchFamily="34" charset="0"/>
              </a:rPr>
              <a:t>…………………………………………………………….</a:t>
            </a:r>
          </a:p>
        </p:txBody>
      </p:sp>
      <p:sp>
        <p:nvSpPr>
          <p:cNvPr id="6" name="Rectangle 5"/>
          <p:cNvSpPr/>
          <p:nvPr/>
        </p:nvSpPr>
        <p:spPr>
          <a:xfrm>
            <a:off x="591671" y="2452231"/>
            <a:ext cx="7043126" cy="1569660"/>
          </a:xfrm>
          <a:prstGeom prst="rect">
            <a:avLst/>
          </a:prstGeom>
        </p:spPr>
        <p:txBody>
          <a:bodyPr wrap="square">
            <a:spAutoFit/>
          </a:bodyPr>
          <a:lstStyle/>
          <a:p>
            <a:pPr>
              <a:defRPr/>
            </a:pPr>
            <a:endParaRPr lang="en-GB" sz="3600" dirty="0">
              <a:solidFill>
                <a:prstClr val="black"/>
              </a:solidFill>
            </a:endParaRPr>
          </a:p>
          <a:p>
            <a:pPr>
              <a:defRPr/>
            </a:pPr>
            <a:endParaRPr lang="en-GB" sz="3600" dirty="0">
              <a:solidFill>
                <a:prstClr val="black"/>
              </a:solidFill>
            </a:endParaRPr>
          </a:p>
          <a:p>
            <a:pPr marL="285750" indent="-285750">
              <a:buFont typeface="Wingdings" pitchFamily="2" charset="2"/>
              <a:buChar char="§"/>
            </a:pPr>
            <a:endParaRPr lang="en-GB" sz="2400" b="1" dirty="0" smtClean="0">
              <a:solidFill>
                <a:srgbClr val="21B0FF"/>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379291480"/>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03412" y="2018444"/>
            <a:ext cx="8543067" cy="4031873"/>
          </a:xfrm>
          <a:prstGeom prst="rect">
            <a:avLst/>
          </a:prstGeom>
          <a:noFill/>
        </p:spPr>
        <p:txBody>
          <a:bodyPr wrap="square" rtlCol="0">
            <a:spAutoFit/>
          </a:bodyPr>
          <a:lstStyle/>
          <a:p>
            <a:pPr>
              <a:lnSpc>
                <a:spcPct val="80000"/>
              </a:lnSpc>
            </a:pPr>
            <a:r>
              <a:rPr lang="en-GB" sz="1600" b="1" dirty="0" smtClean="0">
                <a:solidFill>
                  <a:srgbClr val="502E8B"/>
                </a:solidFill>
                <a:latin typeface="Tahoma" pitchFamily="34" charset="0"/>
                <a:ea typeface="Tahoma" pitchFamily="34" charset="0"/>
                <a:cs typeface="Tahoma" pitchFamily="34" charset="0"/>
              </a:rPr>
              <a:t>“Thomas” is an ongoing case at panel and one of the more chaotic cases discussed. It seems this young man may be some way off a “desirable” outcome, however these kinds of discussions support the involved professionals and assure them they are making suitable decisions. “Thomas” is described as follows:</a:t>
            </a:r>
          </a:p>
          <a:p>
            <a:pPr>
              <a:lnSpc>
                <a:spcPct val="80000"/>
              </a:lnSpc>
            </a:pPr>
            <a:endParaRPr lang="en-GB" sz="1600" b="1" dirty="0">
              <a:solidFill>
                <a:srgbClr val="08A4FF"/>
              </a:solidFill>
              <a:latin typeface="Tahoma" pitchFamily="34" charset="0"/>
              <a:ea typeface="Tahoma" pitchFamily="34" charset="0"/>
              <a:cs typeface="Tahoma" pitchFamily="34" charset="0"/>
            </a:endParaRPr>
          </a:p>
          <a:p>
            <a:pPr marL="285750" indent="-285750">
              <a:lnSpc>
                <a:spcPct val="80000"/>
              </a:lnSpc>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Known </a:t>
            </a:r>
            <a:r>
              <a:rPr lang="en-GB" sz="1600" b="1" dirty="0">
                <a:solidFill>
                  <a:srgbClr val="08A4FF"/>
                </a:solidFill>
                <a:latin typeface="Tahoma" pitchFamily="34" charset="0"/>
                <a:ea typeface="Tahoma" pitchFamily="34" charset="0"/>
                <a:cs typeface="Tahoma" pitchFamily="34" charset="0"/>
              </a:rPr>
              <a:t>to CSWS due </a:t>
            </a:r>
            <a:r>
              <a:rPr lang="en-GB" sz="1600" b="1" dirty="0" smtClean="0">
                <a:solidFill>
                  <a:srgbClr val="08A4FF"/>
                </a:solidFill>
                <a:latin typeface="Tahoma" pitchFamily="34" charset="0"/>
                <a:ea typeface="Tahoma" pitchFamily="34" charset="0"/>
                <a:cs typeface="Tahoma" pitchFamily="34" charset="0"/>
              </a:rPr>
              <a:t>to assaulting </a:t>
            </a:r>
            <a:r>
              <a:rPr lang="en-GB" sz="1600" b="1" dirty="0">
                <a:solidFill>
                  <a:srgbClr val="08A4FF"/>
                </a:solidFill>
                <a:latin typeface="Tahoma" pitchFamily="34" charset="0"/>
                <a:ea typeface="Tahoma" pitchFamily="34" charset="0"/>
                <a:cs typeface="Tahoma" pitchFamily="34" charset="0"/>
              </a:rPr>
              <a:t>his mother.</a:t>
            </a:r>
          </a:p>
          <a:p>
            <a:pPr marL="285750" indent="-285750">
              <a:lnSpc>
                <a:spcPct val="80000"/>
              </a:lnSpc>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Previously </a:t>
            </a:r>
            <a:r>
              <a:rPr lang="en-GB" sz="1600" b="1" dirty="0">
                <a:solidFill>
                  <a:srgbClr val="08A4FF"/>
                </a:solidFill>
                <a:latin typeface="Tahoma" pitchFamily="34" charset="0"/>
                <a:ea typeface="Tahoma" pitchFamily="34" charset="0"/>
                <a:cs typeface="Tahoma" pitchFamily="34" charset="0"/>
              </a:rPr>
              <a:t>remanded in a</a:t>
            </a:r>
            <a:r>
              <a:rPr lang="en-GB" sz="1600" b="1" dirty="0" smtClean="0">
                <a:solidFill>
                  <a:srgbClr val="08A4FF"/>
                </a:solidFill>
                <a:latin typeface="Tahoma" pitchFamily="34" charset="0"/>
                <a:ea typeface="Tahoma" pitchFamily="34" charset="0"/>
                <a:cs typeface="Tahoma" pitchFamily="34" charset="0"/>
              </a:rPr>
              <a:t> </a:t>
            </a:r>
            <a:r>
              <a:rPr lang="en-GB" sz="1600" b="1" dirty="0">
                <a:solidFill>
                  <a:srgbClr val="08A4FF"/>
                </a:solidFill>
                <a:latin typeface="Tahoma" pitchFamily="34" charset="0"/>
                <a:ea typeface="Tahoma" pitchFamily="34" charset="0"/>
                <a:cs typeface="Tahoma" pitchFamily="34" charset="0"/>
              </a:rPr>
              <a:t>secure unit due to suspicion of involvement </a:t>
            </a:r>
            <a:r>
              <a:rPr lang="en-GB" sz="1600" b="1" dirty="0" smtClean="0">
                <a:solidFill>
                  <a:srgbClr val="08A4FF"/>
                </a:solidFill>
                <a:latin typeface="Tahoma" pitchFamily="34" charset="0"/>
                <a:ea typeface="Tahoma" pitchFamily="34" charset="0"/>
                <a:cs typeface="Tahoma" pitchFamily="34" charset="0"/>
              </a:rPr>
              <a:t>in a stabbing </a:t>
            </a:r>
            <a:r>
              <a:rPr lang="en-GB" sz="1600" b="1" dirty="0">
                <a:solidFill>
                  <a:srgbClr val="08A4FF"/>
                </a:solidFill>
                <a:latin typeface="Tahoma" pitchFamily="34" charset="0"/>
                <a:ea typeface="Tahoma" pitchFamily="34" charset="0"/>
                <a:cs typeface="Tahoma" pitchFamily="34" charset="0"/>
              </a:rPr>
              <a:t>and </a:t>
            </a:r>
            <a:r>
              <a:rPr lang="en-GB" sz="1600" b="1" dirty="0" smtClean="0">
                <a:solidFill>
                  <a:srgbClr val="08A4FF"/>
                </a:solidFill>
                <a:latin typeface="Tahoma" pitchFamily="34" charset="0"/>
                <a:ea typeface="Tahoma" pitchFamily="34" charset="0"/>
                <a:cs typeface="Tahoma" pitchFamily="34" charset="0"/>
              </a:rPr>
              <a:t>robbery.</a:t>
            </a:r>
          </a:p>
          <a:p>
            <a:pPr marL="285750" indent="-285750">
              <a:lnSpc>
                <a:spcPct val="80000"/>
              </a:lnSpc>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Subject </a:t>
            </a:r>
            <a:r>
              <a:rPr lang="en-GB" sz="1600" b="1" dirty="0">
                <a:solidFill>
                  <a:srgbClr val="08A4FF"/>
                </a:solidFill>
                <a:latin typeface="Tahoma" pitchFamily="34" charset="0"/>
                <a:ea typeface="Tahoma" pitchFamily="34" charset="0"/>
                <a:cs typeface="Tahoma" pitchFamily="34" charset="0"/>
              </a:rPr>
              <a:t>to community supervision order.</a:t>
            </a:r>
          </a:p>
          <a:p>
            <a:pPr marL="285750" indent="-285750">
              <a:lnSpc>
                <a:spcPct val="80000"/>
              </a:lnSpc>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Psychological </a:t>
            </a:r>
            <a:r>
              <a:rPr lang="en-GB" sz="1600" b="1" dirty="0">
                <a:solidFill>
                  <a:srgbClr val="08A4FF"/>
                </a:solidFill>
                <a:latin typeface="Tahoma" pitchFamily="34" charset="0"/>
                <a:ea typeface="Tahoma" pitchFamily="34" charset="0"/>
                <a:cs typeface="Tahoma" pitchFamily="34" charset="0"/>
              </a:rPr>
              <a:t>concerns which cause issues in </a:t>
            </a:r>
            <a:r>
              <a:rPr lang="en-GB" sz="1600" b="1" dirty="0" smtClean="0">
                <a:solidFill>
                  <a:srgbClr val="08A4FF"/>
                </a:solidFill>
                <a:latin typeface="Tahoma" pitchFamily="34" charset="0"/>
                <a:ea typeface="Tahoma" pitchFamily="34" charset="0"/>
                <a:cs typeface="Tahoma" pitchFamily="34" charset="0"/>
              </a:rPr>
              <a:t>relationships.</a:t>
            </a:r>
            <a:endParaRPr lang="en-GB" sz="1600" b="1" dirty="0">
              <a:solidFill>
                <a:srgbClr val="08A4FF"/>
              </a:solidFill>
              <a:latin typeface="Tahoma" pitchFamily="34" charset="0"/>
              <a:ea typeface="Tahoma" pitchFamily="34" charset="0"/>
              <a:cs typeface="Tahoma" pitchFamily="34" charset="0"/>
            </a:endParaRPr>
          </a:p>
          <a:p>
            <a:pPr marL="285750" indent="-285750">
              <a:lnSpc>
                <a:spcPct val="80000"/>
              </a:lnSpc>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SALT </a:t>
            </a:r>
            <a:r>
              <a:rPr lang="en-GB" sz="1600" b="1" dirty="0">
                <a:solidFill>
                  <a:srgbClr val="08A4FF"/>
                </a:solidFill>
                <a:latin typeface="Tahoma" pitchFamily="34" charset="0"/>
                <a:ea typeface="Tahoma" pitchFamily="34" charset="0"/>
                <a:cs typeface="Tahoma" pitchFamily="34" charset="0"/>
              </a:rPr>
              <a:t>assessment </a:t>
            </a:r>
            <a:r>
              <a:rPr lang="en-GB" sz="1600" b="1" dirty="0" smtClean="0">
                <a:solidFill>
                  <a:srgbClr val="08A4FF"/>
                </a:solidFill>
                <a:latin typeface="Tahoma" pitchFamily="34" charset="0"/>
                <a:ea typeface="Tahoma" pitchFamily="34" charset="0"/>
                <a:cs typeface="Tahoma" pitchFamily="34" charset="0"/>
              </a:rPr>
              <a:t>advises of an </a:t>
            </a:r>
            <a:r>
              <a:rPr lang="en-GB" sz="1600" b="1" dirty="0">
                <a:solidFill>
                  <a:srgbClr val="08A4FF"/>
                </a:solidFill>
                <a:latin typeface="Tahoma" pitchFamily="34" charset="0"/>
                <a:ea typeface="Tahoma" pitchFamily="34" charset="0"/>
                <a:cs typeface="Tahoma" pitchFamily="34" charset="0"/>
              </a:rPr>
              <a:t>understanding of language </a:t>
            </a:r>
            <a:r>
              <a:rPr lang="en-GB" sz="1600" b="1" dirty="0" smtClean="0">
                <a:solidFill>
                  <a:srgbClr val="08A4FF"/>
                </a:solidFill>
                <a:latin typeface="Tahoma" pitchFamily="34" charset="0"/>
                <a:ea typeface="Tahoma" pitchFamily="34" charset="0"/>
                <a:cs typeface="Tahoma" pitchFamily="34" charset="0"/>
              </a:rPr>
              <a:t>in line with </a:t>
            </a:r>
            <a:r>
              <a:rPr lang="en-GB" sz="1600" b="1" dirty="0">
                <a:solidFill>
                  <a:srgbClr val="08A4FF"/>
                </a:solidFill>
                <a:latin typeface="Tahoma" pitchFamily="34" charset="0"/>
                <a:ea typeface="Tahoma" pitchFamily="34" charset="0"/>
                <a:cs typeface="Tahoma" pitchFamily="34" charset="0"/>
              </a:rPr>
              <a:t>that of a child between 7 - 10 years</a:t>
            </a:r>
            <a:r>
              <a:rPr lang="en-GB" sz="1600" b="1" dirty="0" smtClean="0">
                <a:solidFill>
                  <a:srgbClr val="08A4FF"/>
                </a:solidFill>
                <a:latin typeface="Tahoma" pitchFamily="34" charset="0"/>
                <a:ea typeface="Tahoma" pitchFamily="34" charset="0"/>
                <a:cs typeface="Tahoma" pitchFamily="34" charset="0"/>
              </a:rPr>
              <a:t>.</a:t>
            </a:r>
          </a:p>
          <a:p>
            <a:pPr marL="285750" indent="-285750">
              <a:lnSpc>
                <a:spcPct val="80000"/>
              </a:lnSpc>
              <a:buFont typeface="Arial" panose="020B0604020202020204" pitchFamily="34" charset="0"/>
              <a:buChar char="•"/>
            </a:pPr>
            <a:endParaRPr lang="en-GB" sz="1600" b="1" dirty="0">
              <a:solidFill>
                <a:srgbClr val="502E8B"/>
              </a:solidFill>
              <a:latin typeface="Tahoma" pitchFamily="34" charset="0"/>
              <a:ea typeface="Tahoma" pitchFamily="34" charset="0"/>
              <a:cs typeface="Tahoma" pitchFamily="34" charset="0"/>
            </a:endParaRPr>
          </a:p>
          <a:p>
            <a:pPr>
              <a:lnSpc>
                <a:spcPct val="80000"/>
              </a:lnSpc>
            </a:pPr>
            <a:r>
              <a:rPr lang="en-GB" sz="1600" b="1" dirty="0" smtClean="0">
                <a:solidFill>
                  <a:srgbClr val="502E8B"/>
                </a:solidFill>
                <a:latin typeface="Tahoma" pitchFamily="34" charset="0"/>
                <a:ea typeface="Tahoma" pitchFamily="34" charset="0"/>
                <a:cs typeface="Tahoma" pitchFamily="34" charset="0"/>
              </a:rPr>
              <a:t>At the present time this young man is now going through the criminal justice route and all involved are awaiting a court date. However discussion at panel has allowed for joint working between relevant professionals. As a result a risk management meeting will be held with a focus on supporting “Thomas” and planning what action could be taken and support put in place to reduce such behaviours and activity in the future.</a:t>
            </a:r>
            <a:endParaRPr lang="en-GB" sz="1600" b="1" dirty="0">
              <a:solidFill>
                <a:srgbClr val="502E8B"/>
              </a:solidFill>
              <a:latin typeface="Tahoma" pitchFamily="34" charset="0"/>
              <a:ea typeface="Tahoma" pitchFamily="34" charset="0"/>
              <a:cs typeface="Tahoma" pitchFamily="34" charset="0"/>
            </a:endParaRPr>
          </a:p>
        </p:txBody>
      </p:sp>
      <p:sp>
        <p:nvSpPr>
          <p:cNvPr id="4" name="Content Placeholder 9"/>
          <p:cNvSpPr>
            <a:spLocks noGrp="1"/>
          </p:cNvSpPr>
          <p:nvPr>
            <p:ph idx="1"/>
          </p:nvPr>
        </p:nvSpPr>
        <p:spPr>
          <a:xfrm>
            <a:off x="305099" y="987614"/>
            <a:ext cx="8103796" cy="910895"/>
          </a:xfrm>
        </p:spPr>
        <p:txBody>
          <a:bodyPr>
            <a:normAutofit/>
          </a:bodyPr>
          <a:lstStyle/>
          <a:p>
            <a:pPr marL="0" indent="0">
              <a:lnSpc>
                <a:spcPct val="80000"/>
              </a:lnSpc>
              <a:buNone/>
            </a:pPr>
            <a:r>
              <a:rPr lang="en-GB" b="1" dirty="0" smtClean="0">
                <a:solidFill>
                  <a:srgbClr val="502E8B"/>
                </a:solidFill>
                <a:latin typeface="Tahoma" pitchFamily="34" charset="0"/>
                <a:ea typeface="Tahoma" pitchFamily="34" charset="0"/>
                <a:cs typeface="Tahoma" pitchFamily="34" charset="0"/>
              </a:rPr>
              <a:t>Case Study 1 – “Thomas”</a:t>
            </a:r>
            <a:endParaRPr lang="en-GB" b="1" dirty="0">
              <a:solidFill>
                <a:srgbClr val="502E8B"/>
              </a:solidFill>
              <a:latin typeface="Tahoma" pitchFamily="34" charset="0"/>
              <a:ea typeface="Tahoma" pitchFamily="34" charset="0"/>
              <a:cs typeface="Tahoma" pitchFamily="34" charset="0"/>
            </a:endParaRPr>
          </a:p>
          <a:p>
            <a:pPr marL="0" indent="0">
              <a:lnSpc>
                <a:spcPct val="80000"/>
              </a:lnSpc>
              <a:buNone/>
            </a:pPr>
            <a:r>
              <a:rPr lang="en-US" sz="2400" b="1" dirty="0" smtClean="0">
                <a:solidFill>
                  <a:srgbClr val="502E8B"/>
                </a:solidFill>
                <a:latin typeface="Tahoma" pitchFamily="34" charset="0"/>
                <a:ea typeface="Tahoma" pitchFamily="34" charset="0"/>
                <a:cs typeface="Tahoma" pitchFamily="34" charset="0"/>
              </a:rPr>
              <a:t>…………………………………………………………….</a:t>
            </a:r>
          </a:p>
        </p:txBody>
      </p:sp>
      <p:sp>
        <p:nvSpPr>
          <p:cNvPr id="6" name="Rectangle 5"/>
          <p:cNvSpPr/>
          <p:nvPr/>
        </p:nvSpPr>
        <p:spPr>
          <a:xfrm>
            <a:off x="591671" y="2452231"/>
            <a:ext cx="7043126" cy="1569660"/>
          </a:xfrm>
          <a:prstGeom prst="rect">
            <a:avLst/>
          </a:prstGeom>
        </p:spPr>
        <p:txBody>
          <a:bodyPr wrap="square">
            <a:spAutoFit/>
          </a:bodyPr>
          <a:lstStyle/>
          <a:p>
            <a:pPr>
              <a:defRPr/>
            </a:pPr>
            <a:endParaRPr lang="en-GB" sz="3600" dirty="0">
              <a:solidFill>
                <a:prstClr val="black"/>
              </a:solidFill>
            </a:endParaRPr>
          </a:p>
          <a:p>
            <a:pPr>
              <a:defRPr/>
            </a:pPr>
            <a:endParaRPr lang="en-GB" sz="3600" dirty="0">
              <a:solidFill>
                <a:prstClr val="black"/>
              </a:solidFill>
            </a:endParaRPr>
          </a:p>
          <a:p>
            <a:pPr marL="285750" indent="-285750">
              <a:buFont typeface="Wingdings" pitchFamily="2" charset="2"/>
              <a:buChar char="§"/>
            </a:pPr>
            <a:endParaRPr lang="en-GB" sz="2400" b="1" dirty="0" smtClean="0">
              <a:solidFill>
                <a:srgbClr val="21B0FF"/>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96967804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182880" y="2082899"/>
            <a:ext cx="8839200" cy="4524315"/>
          </a:xfrm>
          <a:prstGeom prst="rect">
            <a:avLst/>
          </a:prstGeom>
          <a:noFill/>
        </p:spPr>
        <p:txBody>
          <a:bodyPr wrap="square" rtlCol="0">
            <a:spAutoFit/>
          </a:bodyPr>
          <a:lstStyle/>
          <a:p>
            <a:r>
              <a:rPr lang="en-GB" sz="1600" b="1" dirty="0" smtClean="0">
                <a:solidFill>
                  <a:srgbClr val="502E8B"/>
                </a:solidFill>
                <a:latin typeface="Tahoma" pitchFamily="34" charset="0"/>
                <a:ea typeface="Tahoma" pitchFamily="34" charset="0"/>
                <a:cs typeface="Tahoma" pitchFamily="34" charset="0"/>
              </a:rPr>
              <a:t>“Kevin” is currently discussed at panel. There is not yet an outcome and still some ongoing concerns which the panel are supporting the worker with. He was referred to the panel for the following reasons:</a:t>
            </a:r>
          </a:p>
          <a:p>
            <a:endParaRPr lang="en-GB" sz="1600" b="1" dirty="0" smtClean="0">
              <a:solidFill>
                <a:srgbClr val="08A4FF"/>
              </a:solidFill>
              <a:latin typeface="Tahoma" pitchFamily="34" charset="0"/>
              <a:ea typeface="Tahoma" pitchFamily="34" charset="0"/>
              <a:cs typeface="Tahoma" pitchFamily="34" charset="0"/>
            </a:endParaRPr>
          </a:p>
          <a:p>
            <a:pPr marL="285750" indent="-285750">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Previously </a:t>
            </a:r>
            <a:r>
              <a:rPr lang="en-GB" sz="1600" b="1" dirty="0">
                <a:solidFill>
                  <a:srgbClr val="08A4FF"/>
                </a:solidFill>
                <a:latin typeface="Tahoma" pitchFamily="34" charset="0"/>
                <a:ea typeface="Tahoma" pitchFamily="34" charset="0"/>
                <a:cs typeface="Tahoma" pitchFamily="34" charset="0"/>
              </a:rPr>
              <a:t>in foster care.</a:t>
            </a:r>
          </a:p>
          <a:p>
            <a:pPr marL="285750" indent="-285750">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Previous </a:t>
            </a:r>
            <a:r>
              <a:rPr lang="en-GB" sz="1600" b="1" dirty="0">
                <a:solidFill>
                  <a:srgbClr val="08A4FF"/>
                </a:solidFill>
                <a:latin typeface="Tahoma" pitchFamily="34" charset="0"/>
                <a:ea typeface="Tahoma" pitchFamily="34" charset="0"/>
                <a:cs typeface="Tahoma" pitchFamily="34" charset="0"/>
              </a:rPr>
              <a:t>use of bed </a:t>
            </a:r>
            <a:r>
              <a:rPr lang="en-GB" sz="1600" b="1" dirty="0" smtClean="0">
                <a:solidFill>
                  <a:srgbClr val="08A4FF"/>
                </a:solidFill>
                <a:latin typeface="Tahoma" pitchFamily="34" charset="0"/>
                <a:ea typeface="Tahoma" pitchFamily="34" charset="0"/>
                <a:cs typeface="Tahoma" pitchFamily="34" charset="0"/>
              </a:rPr>
              <a:t>space.</a:t>
            </a:r>
            <a:endParaRPr lang="en-GB" sz="1600" b="1" dirty="0">
              <a:solidFill>
                <a:srgbClr val="08A4FF"/>
              </a:solidFill>
              <a:latin typeface="Tahoma" pitchFamily="34" charset="0"/>
              <a:ea typeface="Tahoma" pitchFamily="34" charset="0"/>
              <a:cs typeface="Tahoma" pitchFamily="34" charset="0"/>
            </a:endParaRPr>
          </a:p>
          <a:p>
            <a:pPr marL="285750" indent="-285750">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Isolated </a:t>
            </a:r>
            <a:r>
              <a:rPr lang="en-GB" sz="1600" b="1" dirty="0">
                <a:solidFill>
                  <a:srgbClr val="08A4FF"/>
                </a:solidFill>
                <a:latin typeface="Tahoma" pitchFamily="34" charset="0"/>
                <a:ea typeface="Tahoma" pitchFamily="34" charset="0"/>
                <a:cs typeface="Tahoma" pitchFamily="34" charset="0"/>
              </a:rPr>
              <a:t>and displays lack of motivation.</a:t>
            </a:r>
          </a:p>
          <a:p>
            <a:pPr marL="285750" indent="-285750">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Easily </a:t>
            </a:r>
            <a:r>
              <a:rPr lang="en-GB" sz="1600" b="1" dirty="0">
                <a:solidFill>
                  <a:srgbClr val="08A4FF"/>
                </a:solidFill>
                <a:latin typeface="Tahoma" pitchFamily="34" charset="0"/>
                <a:ea typeface="Tahoma" pitchFamily="34" charset="0"/>
                <a:cs typeface="Tahoma" pitchFamily="34" charset="0"/>
              </a:rPr>
              <a:t>exploited by both family and peers.</a:t>
            </a:r>
          </a:p>
          <a:p>
            <a:pPr marL="285750" indent="-285750">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Previously </a:t>
            </a:r>
            <a:r>
              <a:rPr lang="en-GB" sz="1600" b="1" dirty="0">
                <a:solidFill>
                  <a:srgbClr val="08A4FF"/>
                </a:solidFill>
                <a:latin typeface="Tahoma" pitchFamily="34" charset="0"/>
                <a:ea typeface="Tahoma" pitchFamily="34" charset="0"/>
                <a:cs typeface="Tahoma" pitchFamily="34" charset="0"/>
              </a:rPr>
              <a:t>has spent time at his mothers and sisters respectively but then asked to leave once his money runs out. </a:t>
            </a:r>
          </a:p>
          <a:p>
            <a:pPr marL="285750" indent="-285750">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Poor </a:t>
            </a:r>
            <a:r>
              <a:rPr lang="en-GB" sz="1600" b="1" dirty="0">
                <a:solidFill>
                  <a:srgbClr val="08A4FF"/>
                </a:solidFill>
                <a:latin typeface="Tahoma" pitchFamily="34" charset="0"/>
                <a:ea typeface="Tahoma" pitchFamily="34" charset="0"/>
                <a:cs typeface="Tahoma" pitchFamily="34" charset="0"/>
              </a:rPr>
              <a:t>budgeting and domestic skills. </a:t>
            </a:r>
          </a:p>
          <a:p>
            <a:pPr marL="285750" indent="-285750">
              <a:buFont typeface="Arial" panose="020B0604020202020204" pitchFamily="34" charset="0"/>
              <a:buChar char="•"/>
            </a:pPr>
            <a:r>
              <a:rPr lang="en-GB" sz="1600" b="1" dirty="0" smtClean="0">
                <a:solidFill>
                  <a:srgbClr val="08A4FF"/>
                </a:solidFill>
                <a:latin typeface="Tahoma" pitchFamily="34" charset="0"/>
                <a:ea typeface="Tahoma" pitchFamily="34" charset="0"/>
                <a:cs typeface="Tahoma" pitchFamily="34" charset="0"/>
              </a:rPr>
              <a:t>PA involvement.</a:t>
            </a:r>
          </a:p>
          <a:p>
            <a:pPr marL="285750" indent="-285750">
              <a:buFont typeface="Arial" panose="020B0604020202020204" pitchFamily="34" charset="0"/>
              <a:buChar char="•"/>
            </a:pPr>
            <a:endParaRPr lang="en-GB" sz="1600" b="1" dirty="0">
              <a:solidFill>
                <a:srgbClr val="502E8B"/>
              </a:solidFill>
              <a:latin typeface="Tahoma" pitchFamily="34" charset="0"/>
              <a:ea typeface="Tahoma" pitchFamily="34" charset="0"/>
              <a:cs typeface="Tahoma" pitchFamily="34" charset="0"/>
            </a:endParaRPr>
          </a:p>
          <a:p>
            <a:r>
              <a:rPr lang="en-GB" sz="1600" b="1" dirty="0" smtClean="0">
                <a:solidFill>
                  <a:srgbClr val="502E8B"/>
                </a:solidFill>
                <a:latin typeface="Tahoma" pitchFamily="34" charset="0"/>
                <a:ea typeface="Tahoma" pitchFamily="34" charset="0"/>
                <a:cs typeface="Tahoma" pitchFamily="34" charset="0"/>
              </a:rPr>
              <a:t>With the advice and support of the panel the current worker will be completing relevant capacity assessments and information on assessments completed in childhood will be shared to inform social work decisions and identify more suitable accommodation</a:t>
            </a:r>
          </a:p>
          <a:p>
            <a:endParaRPr lang="en-GB" sz="1600" dirty="0" smtClean="0">
              <a:solidFill>
                <a:prstClr val="black"/>
              </a:solidFill>
            </a:endParaRPr>
          </a:p>
        </p:txBody>
      </p:sp>
      <p:sp>
        <p:nvSpPr>
          <p:cNvPr id="4" name="Content Placeholder 9"/>
          <p:cNvSpPr>
            <a:spLocks noGrp="1"/>
          </p:cNvSpPr>
          <p:nvPr>
            <p:ph idx="1"/>
          </p:nvPr>
        </p:nvSpPr>
        <p:spPr>
          <a:xfrm>
            <a:off x="305099" y="1030854"/>
            <a:ext cx="8103796" cy="910895"/>
          </a:xfrm>
        </p:spPr>
        <p:txBody>
          <a:bodyPr>
            <a:normAutofit/>
          </a:bodyPr>
          <a:lstStyle/>
          <a:p>
            <a:pPr marL="0" indent="0">
              <a:lnSpc>
                <a:spcPct val="80000"/>
              </a:lnSpc>
              <a:buNone/>
            </a:pPr>
            <a:r>
              <a:rPr lang="en-GB" b="1" dirty="0" smtClean="0">
                <a:solidFill>
                  <a:srgbClr val="502E8B"/>
                </a:solidFill>
                <a:latin typeface="Tahoma" pitchFamily="34" charset="0"/>
                <a:ea typeface="Tahoma" pitchFamily="34" charset="0"/>
                <a:cs typeface="Tahoma" pitchFamily="34" charset="0"/>
              </a:rPr>
              <a:t>Case Study 2 – “Kevin”</a:t>
            </a:r>
            <a:endParaRPr lang="en-GB" b="1" dirty="0">
              <a:solidFill>
                <a:srgbClr val="502E8B"/>
              </a:solidFill>
              <a:latin typeface="Tahoma" pitchFamily="34" charset="0"/>
              <a:ea typeface="Tahoma" pitchFamily="34" charset="0"/>
              <a:cs typeface="Tahoma" pitchFamily="34" charset="0"/>
            </a:endParaRPr>
          </a:p>
          <a:p>
            <a:pPr marL="0" indent="0">
              <a:lnSpc>
                <a:spcPct val="80000"/>
              </a:lnSpc>
              <a:buNone/>
            </a:pPr>
            <a:r>
              <a:rPr lang="en-US" sz="2400" b="1" dirty="0" smtClean="0">
                <a:solidFill>
                  <a:srgbClr val="502E8B"/>
                </a:solidFill>
                <a:latin typeface="Tahoma" pitchFamily="34" charset="0"/>
                <a:ea typeface="Tahoma" pitchFamily="34" charset="0"/>
                <a:cs typeface="Tahoma" pitchFamily="34" charset="0"/>
              </a:rPr>
              <a:t>…………………………………………………………….</a:t>
            </a:r>
          </a:p>
        </p:txBody>
      </p:sp>
      <p:sp>
        <p:nvSpPr>
          <p:cNvPr id="6" name="Rectangle 5"/>
          <p:cNvSpPr/>
          <p:nvPr/>
        </p:nvSpPr>
        <p:spPr>
          <a:xfrm>
            <a:off x="591671" y="2452231"/>
            <a:ext cx="7043126" cy="1569660"/>
          </a:xfrm>
          <a:prstGeom prst="rect">
            <a:avLst/>
          </a:prstGeom>
        </p:spPr>
        <p:txBody>
          <a:bodyPr wrap="square">
            <a:spAutoFit/>
          </a:bodyPr>
          <a:lstStyle/>
          <a:p>
            <a:pPr>
              <a:defRPr/>
            </a:pPr>
            <a:endParaRPr lang="en-GB" sz="3600" dirty="0">
              <a:solidFill>
                <a:prstClr val="black"/>
              </a:solidFill>
            </a:endParaRPr>
          </a:p>
          <a:p>
            <a:pPr>
              <a:defRPr/>
            </a:pPr>
            <a:endParaRPr lang="en-GB" sz="3600" dirty="0">
              <a:solidFill>
                <a:prstClr val="black"/>
              </a:solidFill>
            </a:endParaRPr>
          </a:p>
          <a:p>
            <a:pPr marL="285750" indent="-285750">
              <a:buFont typeface="Wingdings" pitchFamily="2" charset="2"/>
              <a:buChar char="§"/>
            </a:pPr>
            <a:endParaRPr lang="en-GB" sz="2400" b="1" dirty="0" smtClean="0">
              <a:solidFill>
                <a:srgbClr val="21B0FF"/>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44259694"/>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644</TotalTime>
  <Words>1375</Words>
  <Application>Microsoft Office PowerPoint</Application>
  <PresentationFormat>On-screen Show (4:3)</PresentationFormat>
  <Paragraphs>156</Paragraphs>
  <Slides>13</Slides>
  <Notes>12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Tahoma</vt:lpstr>
      <vt:lpstr>Wingdings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Thea Bailey</dc:creator>
  <cp:lastModifiedBy>Anchen, Lydia</cp:lastModifiedBy>
  <cp:revision>69</cp:revision>
  <dcterms:created xsi:type="dcterms:W3CDTF">2013-07-19T08:17:32Z</dcterms:created>
  <dcterms:modified xsi:type="dcterms:W3CDTF">2018-12-18T13:00:31Z</dcterms:modified>
</cp:coreProperties>
</file>